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70" r:id="rId4"/>
    <p:sldId id="259" r:id="rId5"/>
    <p:sldId id="261" r:id="rId6"/>
    <p:sldId id="263" r:id="rId7"/>
    <p:sldId id="262" r:id="rId8"/>
    <p:sldId id="283" r:id="rId9"/>
    <p:sldId id="264" r:id="rId10"/>
    <p:sldId id="265" r:id="rId11"/>
    <p:sldId id="275" r:id="rId12"/>
    <p:sldId id="266" r:id="rId13"/>
    <p:sldId id="267" r:id="rId14"/>
    <p:sldId id="271" r:id="rId15"/>
    <p:sldId id="284" r:id="rId16"/>
    <p:sldId id="282" r:id="rId17"/>
    <p:sldId id="279" r:id="rId18"/>
    <p:sldId id="281" r:id="rId19"/>
    <p:sldId id="289" r:id="rId20"/>
    <p:sldId id="290" r:id="rId21"/>
    <p:sldId id="291" r:id="rId22"/>
    <p:sldId id="292" r:id="rId23"/>
    <p:sldId id="293" r:id="rId24"/>
    <p:sldId id="286" r:id="rId25"/>
    <p:sldId id="287" r:id="rId26"/>
    <p:sldId id="288" r:id="rId27"/>
    <p:sldId id="295" r:id="rId28"/>
    <p:sldId id="294" r:id="rId29"/>
    <p:sldId id="296" r:id="rId30"/>
    <p:sldId id="297" r:id="rId31"/>
    <p:sldId id="298" r:id="rId32"/>
    <p:sldId id="299" r:id="rId33"/>
    <p:sldId id="300" r:id="rId34"/>
    <p:sldId id="285" r:id="rId35"/>
  </p:sldIdLst>
  <p:sldSz cx="9906000" cy="6858000" type="A4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2828"/>
    <a:srgbClr val="CC99FF"/>
    <a:srgbClr val="CCFF33"/>
    <a:srgbClr val="5F5F5F"/>
    <a:srgbClr val="B88A7E"/>
    <a:srgbClr val="D7B8B3"/>
    <a:srgbClr val="CDA69F"/>
    <a:srgbClr val="C89B94"/>
    <a:srgbClr val="C4948C"/>
    <a:srgbClr val="D705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7469" autoAdjust="0"/>
  </p:normalViewPr>
  <p:slideViewPr>
    <p:cSldViewPr>
      <p:cViewPr>
        <p:scale>
          <a:sx n="75" d="100"/>
          <a:sy n="75" d="100"/>
        </p:scale>
        <p:origin x="-846" y="-61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9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50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1298CF-21BE-4E4A-B5A5-482DFD8AAF6B}" type="datetimeFigureOut">
              <a:rPr lang="sr-Latn-CS"/>
              <a:pPr>
                <a:defRPr/>
              </a:pPr>
              <a:t>26.4.2013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E08CBD-97BC-451A-BD86-29E7F91AE4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887552-F2FF-4A3B-8CFD-9A8BA8F94C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99C50-034F-45E9-A273-AC90C9EA22B0}" type="slidenum">
              <a:rPr lang="hr-HR" smtClean="0"/>
              <a:pPr/>
              <a:t>1</a:t>
            </a:fld>
            <a:endParaRPr lang="hr-HR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887552-F2FF-4A3B-8CFD-9A8BA8F94C08}" type="slidenum">
              <a:rPr lang="hr-HR" smtClean="0"/>
              <a:pPr>
                <a:defRPr/>
              </a:pPr>
              <a:t>2</a:t>
            </a:fld>
            <a:endParaRPr lang="hr-H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*)</a:t>
            </a:r>
            <a:r>
              <a:rPr lang="hr-HR" baseline="0" dirty="0" smtClean="0"/>
              <a:t> Complex QoS management: design of “elastic” services and “smarter” </a:t>
            </a:r>
            <a:r>
              <a:rPr lang="hr-HR" baseline="0" dirty="0" err="1" smtClean="0"/>
              <a:t>resource</a:t>
            </a:r>
            <a:r>
              <a:rPr lang="hr-HR" baseline="0" dirty="0" smtClean="0"/>
              <a:t> (re)</a:t>
            </a:r>
            <a:r>
              <a:rPr lang="hr-HR" baseline="0" dirty="0" err="1" smtClean="0"/>
              <a:t>allocation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887552-F2FF-4A3B-8CFD-9A8BA8F94C08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mtClean="0"/>
              <a:t>By introducing MDP...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887552-F2FF-4A3B-8CFD-9A8BA8F94C08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..</a:t>
            </a:r>
            <a:r>
              <a:rPr lang="hr-HR" dirty="0" smtClean="0"/>
              <a:t>.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three</a:t>
            </a:r>
            <a:r>
              <a:rPr lang="hr-HR" dirty="0" smtClean="0"/>
              <a:t> </a:t>
            </a:r>
            <a:r>
              <a:rPr lang="hr-HR" dirty="0" err="1" smtClean="0"/>
              <a:t>spaces</a:t>
            </a:r>
            <a:r>
              <a:rPr lang="hr-HR" baseline="0" dirty="0" smtClean="0"/>
              <a:t> are </a:t>
            </a:r>
            <a:r>
              <a:rPr lang="hr-HR" baseline="0" dirty="0" err="1" smtClean="0"/>
              <a:t>defined</a:t>
            </a:r>
            <a:r>
              <a:rPr lang="hr-HR" baseline="0" dirty="0" smtClean="0"/>
              <a:t> for </a:t>
            </a:r>
            <a:r>
              <a:rPr lang="hr-HR" baseline="0" dirty="0" err="1" smtClean="0"/>
              <a:t>each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media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component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points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O are </a:t>
            </a:r>
            <a:r>
              <a:rPr lang="hr-HR" baseline="0" dirty="0" err="1" smtClean="0"/>
              <a:t>mapped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points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R and U.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goal</a:t>
            </a:r>
            <a:r>
              <a:rPr lang="hr-HR" baseline="0" dirty="0" smtClean="0"/>
              <a:t> is to </a:t>
            </a:r>
            <a:r>
              <a:rPr lang="hr-HR" baseline="0" dirty="0" err="1" smtClean="0"/>
              <a:t>select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those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mappings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from</a:t>
            </a:r>
            <a:r>
              <a:rPr lang="hr-HR" baseline="0" dirty="0" smtClean="0"/>
              <a:t> O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maximize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utility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selection</a:t>
            </a:r>
            <a:r>
              <a:rPr lang="hr-HR" baseline="0" dirty="0" smtClean="0"/>
              <a:t> of </a:t>
            </a:r>
            <a:r>
              <a:rPr lang="hr-HR" baseline="0" dirty="0" err="1" smtClean="0"/>
              <a:t>optimal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points</a:t>
            </a:r>
            <a:r>
              <a:rPr lang="hr-HR" baseline="0" dirty="0" smtClean="0"/>
              <a:t> for all </a:t>
            </a:r>
            <a:r>
              <a:rPr lang="hr-HR" baseline="0" dirty="0" err="1" smtClean="0"/>
              <a:t>flows</a:t>
            </a:r>
            <a:r>
              <a:rPr lang="hr-HR" baseline="0" dirty="0" smtClean="0"/>
              <a:t> =&gt; </a:t>
            </a:r>
            <a:r>
              <a:rPr lang="hr-HR" baseline="0" dirty="0" err="1" smtClean="0"/>
              <a:t>optimal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configuration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Optimal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conf</a:t>
            </a:r>
            <a:r>
              <a:rPr lang="hr-HR" baseline="0" dirty="0" smtClean="0"/>
              <a:t>. &amp; </a:t>
            </a:r>
            <a:r>
              <a:rPr lang="hr-HR" baseline="0" dirty="0" err="1" smtClean="0"/>
              <a:t>several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next</a:t>
            </a:r>
            <a:r>
              <a:rPr lang="hr-HR" baseline="0" dirty="0" smtClean="0"/>
              <a:t>-to-</a:t>
            </a:r>
            <a:r>
              <a:rPr lang="hr-HR" baseline="0" dirty="0" err="1" smtClean="0"/>
              <a:t>optimal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ones</a:t>
            </a:r>
            <a:r>
              <a:rPr lang="hr-HR" baseline="0" dirty="0" smtClean="0"/>
              <a:t> =&gt; MDP. </a:t>
            </a:r>
            <a:r>
              <a:rPr lang="hr-HR" baseline="0" dirty="0" err="1" smtClean="0"/>
              <a:t>Since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MDP </a:t>
            </a:r>
            <a:r>
              <a:rPr lang="hr-HR" baseline="0" dirty="0" err="1" smtClean="0"/>
              <a:t>contains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knowledge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about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service..</a:t>
            </a:r>
            <a:r>
              <a:rPr lang="hr-HR" baseline="0" dirty="0" smtClean="0"/>
              <a:t>. =&gt; </a:t>
            </a:r>
            <a:r>
              <a:rPr lang="hr-HR" baseline="0" dirty="0" err="1" smtClean="0"/>
              <a:t>acceptable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degradation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better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unpredictable</a:t>
            </a:r>
            <a:r>
              <a:rPr lang="hr-HR" baseline="0" dirty="0" smtClean="0"/>
              <a:t> one!</a:t>
            </a:r>
          </a:p>
          <a:p>
            <a:r>
              <a:rPr lang="hr-HR" baseline="0" dirty="0" smtClean="0"/>
              <a:t>*) </a:t>
            </a:r>
            <a:r>
              <a:rPr lang="hr-HR" baseline="0" dirty="0" err="1" smtClean="0"/>
              <a:t>States</a:t>
            </a:r>
            <a:r>
              <a:rPr lang="hr-HR" baseline="0" dirty="0" smtClean="0"/>
              <a:t>: service 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887552-F2FF-4A3B-8CFD-9A8BA8F94C08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mtClean="0"/>
              <a:t>Knowledge about the service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887552-F2FF-4A3B-8CFD-9A8BA8F94C08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mtClean="0"/>
              <a:t>1,..., hui downlink;</a:t>
            </a:r>
            <a:r>
              <a:rPr lang="hr-HR" baseline="0" smtClean="0"/>
              <a:t> the others uplink.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887552-F2FF-4A3B-8CFD-9A8BA8F94C08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mtClean="0"/>
              <a:t>xui – binary variables</a:t>
            </a:r>
            <a:r>
              <a:rPr lang="hr-HR" baseline="0" smtClean="0"/>
              <a:t> that define if some configuartion is selected or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887552-F2FF-4A3B-8CFD-9A8BA8F94C08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8130" name="Picture" r:id="rId3" imgW="708104" imgH="1156204" progId="Word.Picture.8">
              <p:embed/>
            </p:oleObj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238875" y="476250"/>
            <a:ext cx="3227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 dirty="0">
                <a:latin typeface="Arial CE" pitchFamily="34" charset="0"/>
              </a:rPr>
              <a:t>Department of </a:t>
            </a:r>
            <a:r>
              <a:rPr lang="hr-HR" sz="1400" dirty="0" err="1">
                <a:latin typeface="Arial CE" pitchFamily="34" charset="0"/>
              </a:rPr>
              <a:t>Telecommunications</a:t>
            </a:r>
            <a:endParaRPr lang="hr-HR" sz="1400" dirty="0"/>
          </a:p>
        </p:txBody>
      </p:sp>
      <p:pic>
        <p:nvPicPr>
          <p:cNvPr id="6" name="Picture 12" descr="grb-uni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338" y="215900"/>
            <a:ext cx="1047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2860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i="1">
                <a:latin typeface="Times New Roman CE" pitchFamily="18" charset="0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dirty="0" smtClean="0"/>
              <a:t>Zagreb</a:t>
            </a:r>
            <a:r>
              <a:rPr lang="en-US" dirty="0" smtClean="0"/>
              <a:t>, </a:t>
            </a:r>
            <a:r>
              <a:rPr lang="hr-HR" dirty="0" smtClean="0"/>
              <a:t>April </a:t>
            </a:r>
            <a:r>
              <a:rPr lang="en-US" dirty="0" smtClean="0"/>
              <a:t>201</a:t>
            </a:r>
            <a:r>
              <a:rPr lang="hr-HR" dirty="0" smtClean="0"/>
              <a:t>3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94600" y="6477000"/>
            <a:ext cx="206375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F3052-8EAF-45A8-9132-C97D4D6F2608}" type="slidenum">
              <a:rPr lang="en-US" smtClean="0"/>
              <a:pPr>
                <a:defRPr/>
              </a:pPr>
              <a:t>‹#›</a:t>
            </a:fld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6322" name="Picture" r:id="rId3" imgW="708104" imgH="1156204" progId="Word.Picture.8">
              <p:embed/>
            </p:oleObj>
          </a:graphicData>
        </a:graphic>
      </p:graphicFrame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6238875" y="476250"/>
            <a:ext cx="3125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 dirty="0">
                <a:latin typeface="Arial CE" pitchFamily="34" charset="0"/>
              </a:rPr>
              <a:t>Department of </a:t>
            </a:r>
            <a:r>
              <a:rPr lang="hr-HR" sz="1400" dirty="0" err="1">
                <a:latin typeface="Arial CE" pitchFamily="34" charset="0"/>
              </a:rPr>
              <a:t>Telecommunications</a:t>
            </a:r>
            <a:endParaRPr lang="hr-HR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F3052-8EAF-45A8-9132-C97D4D6F2608}" type="slidenum">
              <a:rPr lang="en-US" smtClean="0"/>
              <a:pPr>
                <a:defRPr/>
              </a:pPr>
              <a:t>‹#›</a:t>
            </a:fld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7346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6238875" y="476250"/>
            <a:ext cx="3125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 dirty="0">
                <a:latin typeface="Arial CE" pitchFamily="34" charset="0"/>
              </a:rPr>
              <a:t>Department of </a:t>
            </a:r>
            <a:r>
              <a:rPr lang="hr-HR" sz="1400" dirty="0" err="1">
                <a:latin typeface="Arial CE" pitchFamily="34" charset="0"/>
              </a:rPr>
              <a:t>Telecommunications</a:t>
            </a:r>
            <a:endParaRPr lang="hr-HR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F3052-8EAF-45A8-9132-C97D4D6F2608}" type="slidenum">
              <a:rPr lang="en-US" smtClean="0"/>
              <a:pPr>
                <a:defRPr/>
              </a:pPr>
              <a:t>‹#›</a:t>
            </a:fld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8370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6238875" y="476250"/>
            <a:ext cx="3125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 dirty="0">
                <a:latin typeface="Arial CE" pitchFamily="34" charset="0"/>
              </a:rPr>
              <a:t>Department of </a:t>
            </a:r>
            <a:r>
              <a:rPr lang="hr-HR" sz="1400" dirty="0" err="1">
                <a:latin typeface="Arial CE" pitchFamily="34" charset="0"/>
              </a:rPr>
              <a:t>Telecommunications</a:t>
            </a:r>
            <a:endParaRPr lang="hr-HR" sz="14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4838" y="0"/>
            <a:ext cx="22082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0"/>
            <a:ext cx="6472238" cy="61722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F3052-8EAF-45A8-9132-C97D4D6F2608}" type="slidenum">
              <a:rPr lang="en-US" smtClean="0"/>
              <a:pPr>
                <a:defRPr/>
              </a:pPr>
              <a:t>‹#›</a:t>
            </a:fld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9154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6238875" y="476250"/>
            <a:ext cx="3125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 dirty="0">
                <a:latin typeface="Arial CE" pitchFamily="34" charset="0"/>
              </a:rPr>
              <a:t>Department of </a:t>
            </a:r>
            <a:r>
              <a:rPr lang="hr-HR" sz="1400" dirty="0" err="1">
                <a:latin typeface="Arial CE" pitchFamily="34" charset="0"/>
              </a:rPr>
              <a:t>Telecommunications</a:t>
            </a:r>
            <a:endParaRPr lang="hr-HR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dirty="0" smtClean="0"/>
              <a:t>Zagreb</a:t>
            </a:r>
            <a:r>
              <a:rPr lang="en-US" dirty="0" smtClean="0"/>
              <a:t>, </a:t>
            </a:r>
            <a:r>
              <a:rPr lang="hr-HR" dirty="0" smtClean="0"/>
              <a:t>April </a:t>
            </a:r>
            <a:r>
              <a:rPr lang="en-US" dirty="0" smtClean="0"/>
              <a:t>201</a:t>
            </a:r>
            <a:r>
              <a:rPr lang="hr-HR" dirty="0" smtClean="0"/>
              <a:t>3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50000"/>
              </a:lnSpc>
              <a:defRPr sz="1600">
                <a:latin typeface="+mj-lt"/>
              </a:defRPr>
            </a:lvl1pPr>
          </a:lstStyle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0178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6238875" y="476250"/>
            <a:ext cx="3125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 dirty="0">
                <a:latin typeface="Arial CE" pitchFamily="34" charset="0"/>
              </a:rPr>
              <a:t>Department of </a:t>
            </a:r>
            <a:r>
              <a:rPr lang="hr-HR" sz="1400" dirty="0" err="1">
                <a:latin typeface="Arial CE" pitchFamily="34" charset="0"/>
              </a:rPr>
              <a:t>Telecommunications</a:t>
            </a:r>
            <a:endParaRPr lang="hr-HR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F3052-8EAF-45A8-9132-C97D4D6F2608}" type="slidenum">
              <a:rPr lang="en-US" smtClean="0"/>
              <a:pPr>
                <a:defRPr/>
              </a:pPr>
              <a:t>‹#›</a:t>
            </a:fld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1202" name="Picture" r:id="rId3" imgW="708104" imgH="1156204" progId="Word.Picture.8">
              <p:embed/>
            </p:oleObj>
          </a:graphicData>
        </a:graphic>
      </p:graphicFrame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6238875" y="476250"/>
            <a:ext cx="3125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 dirty="0">
                <a:latin typeface="Arial CE" pitchFamily="34" charset="0"/>
              </a:rPr>
              <a:t>Department of </a:t>
            </a:r>
            <a:r>
              <a:rPr lang="hr-HR" sz="1400" dirty="0" err="1">
                <a:latin typeface="Arial CE" pitchFamily="34" charset="0"/>
              </a:rPr>
              <a:t>Telecommunications</a:t>
            </a:r>
            <a:endParaRPr lang="hr-HR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219200"/>
            <a:ext cx="41338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19200"/>
            <a:ext cx="41338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F3052-8EAF-45A8-9132-C97D4D6F2608}" type="slidenum">
              <a:rPr lang="en-US" smtClean="0"/>
              <a:pPr>
                <a:defRPr/>
              </a:pPr>
              <a:t>‹#›</a:t>
            </a:fld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2226" name="Picture" r:id="rId3" imgW="708104" imgH="1156204" progId="Word.Picture.8">
              <p:embed/>
            </p:oleObj>
          </a:graphicData>
        </a:graphic>
      </p:graphicFrame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6238875" y="476250"/>
            <a:ext cx="3125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 dirty="0">
                <a:latin typeface="Arial CE" pitchFamily="34" charset="0"/>
              </a:rPr>
              <a:t>Department of </a:t>
            </a:r>
            <a:r>
              <a:rPr lang="hr-HR" sz="1400" dirty="0" err="1">
                <a:latin typeface="Arial CE" pitchFamily="34" charset="0"/>
              </a:rPr>
              <a:t>Telecommunications</a:t>
            </a:r>
            <a:endParaRPr lang="hr-HR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F3052-8EAF-45A8-9132-C97D4D6F2608}" type="slidenum">
              <a:rPr lang="en-US" smtClean="0"/>
              <a:pPr>
                <a:defRPr/>
              </a:pPr>
              <a:t>‹#›</a:t>
            </a:fld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3250" name="Picture" r:id="rId3" imgW="708104" imgH="1156204" progId="Word.Picture.8">
              <p:embed/>
            </p:oleObj>
          </a:graphicData>
        </a:graphic>
      </p:graphicFrame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6238875" y="476250"/>
            <a:ext cx="3125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 dirty="0">
                <a:latin typeface="Arial CE" pitchFamily="34" charset="0"/>
              </a:rPr>
              <a:t>Department of </a:t>
            </a:r>
            <a:r>
              <a:rPr lang="hr-HR" sz="1400" dirty="0" err="1">
                <a:latin typeface="Arial CE" pitchFamily="34" charset="0"/>
              </a:rPr>
              <a:t>Telecommunications</a:t>
            </a:r>
            <a:endParaRPr lang="hr-HR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F3052-8EAF-45A8-9132-C97D4D6F2608}" type="slidenum">
              <a:rPr lang="en-US" smtClean="0"/>
              <a:pPr>
                <a:defRPr/>
              </a:pPr>
              <a:t>‹#›</a:t>
            </a:fld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4274" name="Picture" r:id="rId3" imgW="708104" imgH="1156204" progId="Word.Picture.8">
              <p:embed/>
            </p:oleObj>
          </a:graphicData>
        </a:graphic>
      </p:graphicFrame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6238875" y="476250"/>
            <a:ext cx="3125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 dirty="0">
                <a:latin typeface="Arial CE" pitchFamily="34" charset="0"/>
              </a:rPr>
              <a:t>Department of </a:t>
            </a:r>
            <a:r>
              <a:rPr lang="hr-HR" sz="1400" dirty="0" err="1">
                <a:latin typeface="Arial CE" pitchFamily="34" charset="0"/>
              </a:rPr>
              <a:t>Telecommunications</a:t>
            </a:r>
            <a:endParaRPr lang="hr-HR" sz="1400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F3052-8EAF-45A8-9132-C97D4D6F2608}" type="slidenum">
              <a:rPr lang="en-US" smtClean="0"/>
              <a:pPr>
                <a:defRPr/>
              </a:pPr>
              <a:t>‹#›</a:t>
            </a:fld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60418" name="Picture" r:id="rId3" imgW="708104" imgH="1156204" progId="Word.Picture.8">
              <p:embed/>
            </p:oleObj>
          </a:graphicData>
        </a:graphic>
      </p:graphicFrame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6238875" y="476250"/>
            <a:ext cx="3125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 dirty="0">
                <a:latin typeface="Arial CE" pitchFamily="34" charset="0"/>
              </a:rPr>
              <a:t>Department of </a:t>
            </a:r>
            <a:r>
              <a:rPr lang="hr-HR" sz="1400" dirty="0" err="1">
                <a:latin typeface="Arial CE" pitchFamily="34" charset="0"/>
              </a:rPr>
              <a:t>Telecommunications</a:t>
            </a:r>
            <a:endParaRPr lang="hr-HR" sz="14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F3052-8EAF-45A8-9132-C97D4D6F2608}" type="slidenum">
              <a:rPr lang="en-US" smtClean="0"/>
              <a:pPr>
                <a:defRPr/>
              </a:pPr>
              <a:t>‹#›</a:t>
            </a:fld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5298" name="Picture" r:id="rId3" imgW="708104" imgH="1156204" progId="Word.Picture.8">
              <p:embed/>
            </p:oleObj>
          </a:graphicData>
        </a:graphic>
      </p:graphicFrame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6238875" y="476250"/>
            <a:ext cx="3125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 dirty="0">
                <a:latin typeface="Arial CE" pitchFamily="34" charset="0"/>
              </a:rPr>
              <a:t>Department of </a:t>
            </a:r>
            <a:r>
              <a:rPr lang="hr-HR" sz="1400" dirty="0" err="1">
                <a:latin typeface="Arial CE" pitchFamily="34" charset="0"/>
              </a:rPr>
              <a:t>Telecommunications</a:t>
            </a:r>
            <a:endParaRPr lang="hr-HR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F3052-8EAF-45A8-9132-C97D4D6F2608}" type="slidenum">
              <a:rPr lang="en-US" smtClean="0"/>
              <a:pPr>
                <a:defRPr/>
              </a:pPr>
              <a:t>‹#›</a:t>
            </a:fld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0"/>
            <a:ext cx="652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219200"/>
            <a:ext cx="84201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57600" y="64770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hr-HR" dirty="0" smtClean="0"/>
              <a:t>Zagreb, April 2013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7650" y="6477000"/>
            <a:ext cx="3136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1026" name="Picture" r:id="rId15" imgW="708104" imgH="1156204" progId="Word.Picture.8">
              <p:embed/>
            </p:oleObj>
          </a:graphicData>
        </a:graphic>
      </p:graphicFrame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6238875" y="476250"/>
            <a:ext cx="3125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 dirty="0">
                <a:latin typeface="Arial CE" pitchFamily="34" charset="0"/>
              </a:rPr>
              <a:t>Department of </a:t>
            </a:r>
            <a:r>
              <a:rPr lang="hr-HR" sz="1400" dirty="0" err="1">
                <a:latin typeface="Arial CE" pitchFamily="34" charset="0"/>
              </a:rPr>
              <a:t>Telecommunications</a:t>
            </a:r>
            <a:endParaRPr lang="hr-HR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4" r:id="rId8"/>
    <p:sldLayoutId id="2147483700" r:id="rId9"/>
    <p:sldLayoutId id="2147483701" r:id="rId10"/>
    <p:sldLayoutId id="2147483702" r:id="rId11"/>
    <p:sldLayoutId id="2147483703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Symbol" pitchFamily="18" charset="2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&lt;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=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8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hr-HR" b="1" noProof="0" smtClean="0"/>
              <a:t>Resource (Re)allocation and Admission Control for Adaptive Multimedia Services</a:t>
            </a:r>
            <a:endParaRPr lang="en-US" noProof="0" dirty="0" smtClean="0">
              <a:solidFill>
                <a:schemeClr val="accent2"/>
              </a:solidFill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2406" y="3886200"/>
            <a:ext cx="9001188" cy="1752600"/>
          </a:xfrm>
        </p:spPr>
        <p:txBody>
          <a:bodyPr/>
          <a:lstStyle/>
          <a:p>
            <a:endParaRPr lang="en-US" sz="20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400" i="0" noProof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Krunoslav Ivesic</a:t>
            </a:r>
          </a:p>
          <a:p>
            <a:r>
              <a:rPr lang="en-US" sz="1800" i="0" noProof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University of Zagreb, Faculty of Electrical Engineering and Computing</a:t>
            </a:r>
          </a:p>
          <a:p>
            <a:r>
              <a:rPr lang="en-US" sz="1800" i="0" noProof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Unska 3, Zagreb, Croatia</a:t>
            </a:r>
          </a:p>
          <a:p>
            <a:r>
              <a:rPr lang="en-US" sz="1600" noProof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krunoslav.ivesic@fer.hr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000" smtClean="0"/>
              <a:t>Resource reallocation: </a:t>
            </a:r>
            <a:br>
              <a:rPr lang="hr-HR" sz="3000" smtClean="0"/>
            </a:br>
            <a:r>
              <a:rPr lang="hr-HR" sz="3000" smtClean="0"/>
              <a:t>mathematical formulation (2)</a:t>
            </a:r>
            <a:endParaRPr lang="en-US" sz="3000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219200"/>
            <a:ext cx="8098482" cy="4953000"/>
          </a:xfrm>
        </p:spPr>
        <p:txBody>
          <a:bodyPr/>
          <a:lstStyle/>
          <a:p>
            <a:r>
              <a:rPr lang="en-US" noProof="0" smtClean="0"/>
              <a:t>Users’ utility:</a:t>
            </a:r>
          </a:p>
          <a:p>
            <a:endParaRPr lang="en-US" noProof="0" smtClean="0"/>
          </a:p>
          <a:p>
            <a:pPr>
              <a:buNone/>
            </a:pPr>
            <a:endParaRPr lang="en-US" noProof="0" smtClean="0"/>
          </a:p>
          <a:p>
            <a:r>
              <a:rPr lang="en-US" noProof="0" smtClean="0"/>
              <a:t>Operator’s utility:</a:t>
            </a:r>
          </a:p>
          <a:p>
            <a:endParaRPr lang="en-US" noProof="0" smtClean="0"/>
          </a:p>
          <a:p>
            <a:pPr>
              <a:buNone/>
            </a:pPr>
            <a:endParaRPr lang="en-US" noProof="0" smtClean="0"/>
          </a:p>
          <a:p>
            <a:r>
              <a:rPr lang="en-US" noProof="0" smtClean="0"/>
              <a:t>The goal is to maximize the total utility</a:t>
            </a:r>
          </a:p>
          <a:p>
            <a:endParaRPr lang="en-US" noProof="0" smtClean="0"/>
          </a:p>
          <a:p>
            <a:pPr>
              <a:buNone/>
            </a:pPr>
            <a:r>
              <a:rPr lang="en-US" noProof="0" smtClean="0"/>
              <a:t>	</a:t>
            </a:r>
          </a:p>
          <a:p>
            <a:pPr>
              <a:buNone/>
            </a:pPr>
            <a:r>
              <a:rPr lang="en-US" noProof="0" smtClean="0"/>
              <a:t>	such that bandwidth constraints are fulfilled.</a:t>
            </a:r>
          </a:p>
          <a:p>
            <a:pPr>
              <a:buNone/>
            </a:pPr>
            <a:endParaRPr lang="en-US" noProof="0" smtClean="0"/>
          </a:p>
          <a:p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05075" y="1700213"/>
          <a:ext cx="3698875" cy="946150"/>
        </p:xfrm>
        <a:graphic>
          <a:graphicData uri="http://schemas.openxmlformats.org/presentationml/2006/ole">
            <p:oleObj spid="_x0000_s74754" name="Equation" r:id="rId4" imgW="1739880" imgH="4442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32720" y="3284984"/>
          <a:ext cx="5349768" cy="1080120"/>
        </p:xfrm>
        <a:graphic>
          <a:graphicData uri="http://schemas.openxmlformats.org/presentationml/2006/ole">
            <p:oleObj spid="_x0000_s74755" name="Equation" r:id="rId5" imgW="2514600" imgH="507960" progId="Equation.3">
              <p:embed/>
            </p:oleObj>
          </a:graphicData>
        </a:graphic>
      </p:graphicFrame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2600325" y="5157788"/>
          <a:ext cx="3282950" cy="514350"/>
        </p:xfrm>
        <a:graphic>
          <a:graphicData uri="http://schemas.openxmlformats.org/presentationml/2006/ole">
            <p:oleObj spid="_x0000_s74758" name="Equation" r:id="rId6" imgW="1536480" imgH="241200" progId="Equation.3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873F3052-8EAF-45A8-9132-C97D4D6F2608}" type="slidenum">
              <a:rPr lang="en-US" sz="1600" smtClean="0">
                <a:latin typeface="+mj-lt"/>
              </a:rPr>
              <a:pPr algn="ctr">
                <a:defRPr/>
              </a:pPr>
              <a:t>10</a:t>
            </a:fld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000" smtClean="0"/>
              <a:t>Resource reallocation: </a:t>
            </a:r>
            <a:br>
              <a:rPr lang="hr-HR" sz="3000" smtClean="0"/>
            </a:br>
            <a:r>
              <a:rPr lang="hr-HR" sz="3000" smtClean="0"/>
              <a:t>mathematical formulation (3)</a:t>
            </a:r>
            <a:endParaRPr lang="en-US" sz="3000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The bandwidth constraints: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47650" y="6477000"/>
            <a:ext cx="3136900" cy="381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44688" y="1988840"/>
          <a:ext cx="5059363" cy="3313113"/>
        </p:xfrm>
        <a:graphic>
          <a:graphicData uri="http://schemas.openxmlformats.org/presentationml/2006/ole">
            <p:oleObj spid="_x0000_s79874" name="Equation" r:id="rId3" imgW="2133360" imgH="1396800" progId="Equation.3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873F3052-8EAF-45A8-9132-C97D4D6F2608}" type="slidenum">
              <a:rPr lang="en-US" sz="1600" smtClean="0">
                <a:latin typeface="+mj-lt"/>
              </a:rPr>
              <a:pPr algn="ctr">
                <a:defRPr/>
              </a:pPr>
              <a:t>11</a:t>
            </a:fld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smtClean="0"/>
              <a:t>Implementation </a:t>
            </a:r>
            <a:r>
              <a:rPr lang="en-US" noProof="0" smtClean="0"/>
              <a:t>in </a:t>
            </a:r>
            <a:r>
              <a:rPr lang="en-US" i="1" noProof="0" smtClean="0"/>
              <a:t>Mathematica</a:t>
            </a:r>
            <a:endParaRPr lang="en-US" i="1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Random generation of sessions in Wolfram </a:t>
            </a:r>
            <a:r>
              <a:rPr lang="en-US" i="1" noProof="0" smtClean="0"/>
              <a:t>Mathematica</a:t>
            </a:r>
            <a:r>
              <a:rPr lang="en-US" noProof="0" smtClean="0"/>
              <a:t> 7.0</a:t>
            </a:r>
          </a:p>
          <a:p>
            <a:pPr lvl="1"/>
            <a:r>
              <a:rPr lang="en-US" noProof="0" smtClean="0"/>
              <a:t>Optimal configuration and several suboptimal configurations with decreasing bandwidth requirements and some flows dropped</a:t>
            </a:r>
          </a:p>
          <a:p>
            <a:pPr lvl="1"/>
            <a:endParaRPr lang="en-US" noProof="0" smtClean="0"/>
          </a:p>
          <a:p>
            <a:pPr lvl="1"/>
            <a:r>
              <a:rPr lang="en-US" noProof="0" smtClean="0"/>
              <a:t>Utility, revenue and cost as functions of requirements, normalized to enable fair comparison</a:t>
            </a:r>
          </a:p>
          <a:p>
            <a:pPr lvl="1"/>
            <a:endParaRPr lang="en-US" noProof="0" smtClean="0"/>
          </a:p>
          <a:p>
            <a:pPr lvl="1"/>
            <a:r>
              <a:rPr lang="en-US" noProof="0" smtClean="0"/>
              <a:t>Gradual decrease of the bandwidth to 90%, 80%, ..., 40% of max. requirements</a:t>
            </a:r>
          </a:p>
          <a:p>
            <a:pPr lvl="1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47650" y="6477000"/>
            <a:ext cx="3136900" cy="381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873F3052-8EAF-45A8-9132-C97D4D6F2608}" type="slidenum">
              <a:rPr lang="en-US" sz="1600" smtClean="0">
                <a:latin typeface="+mj-lt"/>
              </a:rPr>
              <a:pPr algn="ctr">
                <a:defRPr/>
              </a:pPr>
              <a:t>12</a:t>
            </a:fld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GUI in </a:t>
            </a:r>
            <a:r>
              <a:rPr lang="en-US" i="1" noProof="0" smtClean="0"/>
              <a:t>Mathematica</a:t>
            </a:r>
            <a:endParaRPr lang="en-US" noProof="0"/>
          </a:p>
        </p:txBody>
      </p:sp>
      <p:pic>
        <p:nvPicPr>
          <p:cNvPr id="6" name="Content Placeholder 5" descr="mathematic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487" y="1412776"/>
            <a:ext cx="9262421" cy="43924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47650" y="6477000"/>
            <a:ext cx="3136900" cy="381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873F3052-8EAF-45A8-9132-C97D4D6F2608}" type="slidenum">
              <a:rPr lang="en-US" sz="1600" smtClean="0">
                <a:latin typeface="+mj-lt"/>
              </a:rPr>
              <a:pPr algn="ctr">
                <a:defRPr/>
              </a:pPr>
              <a:t>13</a:t>
            </a:fld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smtClean="0"/>
              <a:t>Admission control (1)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smtClean="0"/>
              <a:t>In case of decreased resource availability new sessions can be admitted with lower quality configurations from their MDPs, rather then being entirely rejected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47650" y="6477000"/>
            <a:ext cx="3136900" cy="381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873F3052-8EAF-45A8-9132-C97D4D6F2608}" type="slidenum">
              <a:rPr lang="en-US" sz="1600" smtClean="0">
                <a:latin typeface="+mj-lt"/>
              </a:rPr>
              <a:pPr algn="ctr">
                <a:defRPr/>
              </a:pPr>
              <a:t>14</a:t>
            </a:fld>
            <a:endParaRPr lang="en-US" sz="1600" dirty="0">
              <a:latin typeface="+mj-lt"/>
            </a:endParaRPr>
          </a:p>
        </p:txBody>
      </p:sp>
      <p:pic>
        <p:nvPicPr>
          <p:cNvPr id="9" name="Picture 8" descr="path21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20" y="3284984"/>
            <a:ext cx="8600053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Admission control (2)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Handling state changes</a:t>
            </a:r>
          </a:p>
          <a:p>
            <a:pPr lvl="4"/>
            <a:endParaRPr lang="hr-HR" sz="1000" smtClean="0"/>
          </a:p>
          <a:p>
            <a:pPr lvl="1"/>
            <a:r>
              <a:rPr lang="hr-HR" smtClean="0"/>
              <a:t>If session changes its state, the configuration to be activated in the new state is:</a:t>
            </a:r>
          </a:p>
          <a:p>
            <a:pPr lvl="4"/>
            <a:endParaRPr lang="hr-HR" sz="1000" smtClean="0"/>
          </a:p>
          <a:p>
            <a:pPr lvl="2"/>
            <a:r>
              <a:rPr lang="hr-HR" smtClean="0"/>
              <a:t>The optimal one, if the session has been admitted with the optimal configuration from the first active state</a:t>
            </a:r>
          </a:p>
          <a:p>
            <a:pPr lvl="4"/>
            <a:endParaRPr lang="hr-HR" sz="1000" smtClean="0"/>
          </a:p>
          <a:p>
            <a:pPr lvl="2"/>
            <a:r>
              <a:rPr lang="hr-HR" smtClean="0"/>
              <a:t>One of the suboptimal configurations, if the session has been admitted with one of the alternative configurations from the first active state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47650" y="6477000"/>
            <a:ext cx="3136900" cy="381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000" smtClean="0"/>
              <a:t>Admission control and</a:t>
            </a:r>
            <a:br>
              <a:rPr lang="hr-HR" sz="3000" smtClean="0"/>
            </a:br>
            <a:r>
              <a:rPr lang="hr-HR" sz="3000" smtClean="0"/>
              <a:t>resource reallocation together?</a:t>
            </a:r>
            <a:endParaRPr lang="en-US" sz="3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Is degradation of existing sessions justifiable?</a:t>
            </a:r>
          </a:p>
          <a:p>
            <a:endParaRPr lang="hr-HR" smtClean="0"/>
          </a:p>
          <a:p>
            <a:r>
              <a:rPr lang="hr-HR" smtClean="0"/>
              <a:t>Suggestion: </a:t>
            </a:r>
          </a:p>
          <a:p>
            <a:pPr lvl="1"/>
            <a:r>
              <a:rPr lang="hr-HR" smtClean="0"/>
              <a:t>Reserve a portion of resources for handoff and state changes</a:t>
            </a:r>
          </a:p>
          <a:p>
            <a:pPr lvl="1"/>
            <a:r>
              <a:rPr lang="hr-HR" smtClean="0"/>
              <a:t>Degrade only those sessions that have increased their resource consumption considerably since their admission (due to state changes)</a:t>
            </a:r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47650" y="6477000"/>
            <a:ext cx="3136900" cy="381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Putting it all together: simulation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 simulator tool named ADAPTISE (ADmission control and resource Allocation for adaPtive mulTImedia SErvices)</a:t>
            </a:r>
          </a:p>
          <a:p>
            <a:pPr lvl="1"/>
            <a:r>
              <a:rPr lang="hr-HR" dirty="0" smtClean="0"/>
              <a:t>Simulates multimedia session arrivals, durations, resource allocation and state changes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47650" y="6477000"/>
            <a:ext cx="3136900" cy="381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873F3052-8EAF-45A8-9132-C97D4D6F2608}" type="slidenum">
              <a:rPr lang="en-US" sz="1600" smtClean="0">
                <a:latin typeface="+mj-lt"/>
              </a:rPr>
              <a:pPr algn="ctr">
                <a:defRPr/>
              </a:pPr>
              <a:t>17</a:t>
            </a:fld>
            <a:endParaRPr lang="en-US" sz="1600" dirty="0">
              <a:latin typeface="+mj-lt"/>
            </a:endParaRPr>
          </a:p>
        </p:txBody>
      </p:sp>
      <p:pic>
        <p:nvPicPr>
          <p:cNvPr id="9" name="Picture 8" descr="path21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616" y="3573016"/>
            <a:ext cx="6840760" cy="2628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ADAPTISE GUI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47650" y="6477000"/>
            <a:ext cx="3136900" cy="381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873F3052-8EAF-45A8-9132-C97D4D6F2608}" type="slidenum">
              <a:rPr lang="en-US" sz="1600" smtClean="0">
                <a:latin typeface="+mj-lt"/>
              </a:rPr>
              <a:pPr algn="ctr">
                <a:defRPr/>
              </a:pPr>
              <a:t>18</a:t>
            </a:fld>
            <a:endParaRPr lang="en-US" sz="1600" dirty="0">
              <a:latin typeface="+mj-lt"/>
            </a:endParaRPr>
          </a:p>
        </p:txBody>
      </p:sp>
      <p:pic>
        <p:nvPicPr>
          <p:cNvPr id="8" name="Content Placeholder 8" descr="ADAPTISE-screensho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2560" y="1196751"/>
            <a:ext cx="7920880" cy="512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Tests of resource reallocation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Simulation of sessions in ADAPTISE, 5 simulation instances for 2 cases (each 1 h long):</a:t>
            </a:r>
          </a:p>
          <a:p>
            <a:pPr lvl="1"/>
            <a:r>
              <a:rPr lang="hr-HR" dirty="0" smtClean="0"/>
              <a:t>Each QCI set to 100 kbps</a:t>
            </a:r>
          </a:p>
          <a:p>
            <a:pPr lvl="1"/>
            <a:r>
              <a:rPr lang="hr-HR" dirty="0" smtClean="0"/>
              <a:t>Each QCI set to 90 kbps</a:t>
            </a:r>
          </a:p>
          <a:p>
            <a:pPr lvl="1"/>
            <a:endParaRPr lang="hr-HR" dirty="0" smtClean="0"/>
          </a:p>
          <a:p>
            <a:r>
              <a:rPr lang="hr-HR" dirty="0" smtClean="0"/>
              <a:t>Goal: to count the number of occurences of the optimization process</a:t>
            </a:r>
          </a:p>
          <a:p>
            <a:endParaRPr lang="hr-HR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Zagreb</a:t>
            </a:r>
            <a:r>
              <a:rPr lang="en-US" smtClean="0"/>
              <a:t>, </a:t>
            </a:r>
            <a:r>
              <a:rPr lang="hr-HR" smtClean="0"/>
              <a:t>April </a:t>
            </a:r>
            <a:r>
              <a:rPr lang="en-US" smtClean="0"/>
              <a:t>201</a:t>
            </a:r>
            <a:r>
              <a:rPr lang="hr-HR" smtClean="0"/>
              <a:t>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Outline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Problem </a:t>
            </a:r>
            <a:r>
              <a:rPr lang="hr-HR" noProof="0" smtClean="0"/>
              <a:t>description</a:t>
            </a:r>
            <a:endParaRPr lang="en-US" noProof="0" dirty="0" smtClean="0"/>
          </a:p>
          <a:p>
            <a:pPr>
              <a:buNone/>
            </a:pPr>
            <a:endParaRPr lang="en-US" noProof="0" dirty="0" smtClean="0"/>
          </a:p>
          <a:p>
            <a:r>
              <a:rPr lang="en-US" noProof="0" dirty="0" smtClean="0"/>
              <a:t>Media degradation path</a:t>
            </a:r>
          </a:p>
          <a:p>
            <a:endParaRPr lang="en-US" noProof="0" dirty="0" smtClean="0"/>
          </a:p>
          <a:p>
            <a:r>
              <a:rPr lang="hr-HR" noProof="0" smtClean="0"/>
              <a:t>Resource allocation</a:t>
            </a:r>
            <a:endParaRPr lang="en-US" noProof="0" dirty="0" smtClean="0"/>
          </a:p>
          <a:p>
            <a:endParaRPr lang="en-US" noProof="0" dirty="0" smtClean="0"/>
          </a:p>
          <a:p>
            <a:r>
              <a:rPr lang="hr-HR" noProof="0" smtClean="0"/>
              <a:t>Admission control</a:t>
            </a:r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Conclusions and 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47650" y="6477000"/>
            <a:ext cx="3136900" cy="381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873F3052-8EAF-45A8-9132-C97D4D6F2608}" type="slidenum">
              <a:rPr lang="en-US" sz="1600" smtClean="0">
                <a:latin typeface="+mj-lt"/>
              </a:rPr>
              <a:pPr algn="ctr">
                <a:defRPr/>
              </a:pPr>
              <a:t>2</a:t>
            </a:fld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100" dirty="0" smtClean="0"/>
              <a:t>Tests of resource reallocation (2)</a:t>
            </a:r>
            <a:endParaRPr lang="hr-HR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Parameters of the services</a:t>
            </a:r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Zagreb</a:t>
            </a:r>
            <a:r>
              <a:rPr lang="en-US" smtClean="0"/>
              <a:t>, </a:t>
            </a:r>
            <a:r>
              <a:rPr lang="hr-HR" smtClean="0"/>
              <a:t>April </a:t>
            </a:r>
            <a:r>
              <a:rPr lang="en-US" smtClean="0"/>
              <a:t>201</a:t>
            </a:r>
            <a:r>
              <a:rPr lang="hr-HR" smtClean="0"/>
              <a:t>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20</a:t>
            </a:fld>
            <a:endParaRPr lang="en-US" dirty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2268655"/>
            <a:ext cx="9417496" cy="38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969" y="1412776"/>
            <a:ext cx="798543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Optimization occurencies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12" y="1219200"/>
            <a:ext cx="9073008" cy="4953000"/>
          </a:xfrm>
        </p:spPr>
        <p:txBody>
          <a:bodyPr/>
          <a:lstStyle/>
          <a:p>
            <a:r>
              <a:rPr lang="hr-HR" dirty="0" smtClean="0"/>
              <a:t>QCIs set to 100 kbps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Zagreb</a:t>
            </a:r>
            <a:r>
              <a:rPr lang="en-US" smtClean="0"/>
              <a:t>, </a:t>
            </a:r>
            <a:r>
              <a:rPr lang="hr-HR" smtClean="0"/>
              <a:t>April </a:t>
            </a:r>
            <a:r>
              <a:rPr lang="en-US" smtClean="0"/>
              <a:t>201</a:t>
            </a:r>
            <a:r>
              <a:rPr lang="hr-HR" smtClean="0"/>
              <a:t>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1542507"/>
            <a:ext cx="7920880" cy="475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Optimization occurencies 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12" y="1219200"/>
            <a:ext cx="9073008" cy="4953000"/>
          </a:xfrm>
        </p:spPr>
        <p:txBody>
          <a:bodyPr/>
          <a:lstStyle/>
          <a:p>
            <a:r>
              <a:rPr lang="hr-HR" dirty="0" smtClean="0"/>
              <a:t>QCIs set to 90 kbps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Zagreb</a:t>
            </a:r>
            <a:r>
              <a:rPr lang="en-US" smtClean="0"/>
              <a:t>, </a:t>
            </a:r>
            <a:r>
              <a:rPr lang="hr-HR" smtClean="0"/>
              <a:t>April </a:t>
            </a:r>
            <a:r>
              <a:rPr lang="en-US" smtClean="0"/>
              <a:t>201</a:t>
            </a:r>
            <a:r>
              <a:rPr lang="hr-HR" smtClean="0"/>
              <a:t>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Statistics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219200"/>
            <a:ext cx="8890570" cy="4953000"/>
          </a:xfrm>
        </p:spPr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A</a:t>
            </a:r>
            <a:r>
              <a:rPr lang="en-US" dirty="0" smtClean="0"/>
              <a:t> minor portion of the total number of sessions degraded, i. e., (a) 1.81% and (b) 4.72%.</a:t>
            </a:r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Zagreb</a:t>
            </a:r>
            <a:r>
              <a:rPr lang="en-US" smtClean="0"/>
              <a:t>, </a:t>
            </a:r>
            <a:r>
              <a:rPr lang="hr-HR" smtClean="0"/>
              <a:t>April </a:t>
            </a:r>
            <a:r>
              <a:rPr lang="en-US" smtClean="0"/>
              <a:t>201</a:t>
            </a:r>
            <a:r>
              <a:rPr lang="hr-HR" smtClean="0"/>
              <a:t>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23</a:t>
            </a:fld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64" y="1556792"/>
            <a:ext cx="9633519" cy="147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Applicability in real network?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LTE-Sim</a:t>
            </a:r>
          </a:p>
          <a:p>
            <a:pPr lvl="1"/>
            <a:r>
              <a:rPr lang="hr-HR" dirty="0" smtClean="0"/>
              <a:t>Simulator of the LTE network, developed by G. Piro et al. from Politecnico di Bari, Bari, Italy, released under GPLv3 license</a:t>
            </a:r>
          </a:p>
          <a:p>
            <a:pPr lvl="1"/>
            <a:r>
              <a:rPr lang="hr-HR" dirty="0" smtClean="0"/>
              <a:t>Simulates LTE downlink and uplink</a:t>
            </a:r>
          </a:p>
          <a:p>
            <a:pPr lvl="2"/>
            <a:r>
              <a:rPr lang="hr-HR" dirty="0" smtClean="0"/>
              <a:t>Considers both the E-UTRAN and the EPS, multicell simulation, user mobility, handover, radio resource optimization, frequency reuse, adaptive modulation and conding</a:t>
            </a:r>
          </a:p>
          <a:p>
            <a:pPr lvl="1"/>
            <a:r>
              <a:rPr lang="hr-HR" dirty="0" smtClean="0"/>
              <a:t>Several traffic generators at the application layer</a:t>
            </a:r>
          </a:p>
          <a:p>
            <a:pPr lvl="2"/>
            <a:r>
              <a:rPr lang="hr-HR" dirty="0" smtClean="0"/>
              <a:t>VoIP, infinite buffer, trace based, constant bit rate</a:t>
            </a:r>
          </a:p>
          <a:p>
            <a:pPr lvl="1"/>
            <a:r>
              <a:rPr lang="hr-HR" dirty="0" smtClean="0"/>
              <a:t>No full PHY simulation, analytical model used</a:t>
            </a:r>
          </a:p>
          <a:p>
            <a:pPr lvl="1"/>
            <a:r>
              <a:rPr lang="hr-HR" dirty="0" smtClean="0"/>
              <a:t>Only UDP and unacknowledged mode supported</a:t>
            </a:r>
          </a:p>
          <a:p>
            <a:pPr lvl="1"/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Zagreb</a:t>
            </a:r>
            <a:r>
              <a:rPr lang="en-US" smtClean="0"/>
              <a:t>, </a:t>
            </a:r>
            <a:r>
              <a:rPr lang="hr-HR" smtClean="0"/>
              <a:t>April </a:t>
            </a:r>
            <a:r>
              <a:rPr lang="en-US" smtClean="0"/>
              <a:t>201</a:t>
            </a:r>
            <a:r>
              <a:rPr lang="hr-HR" smtClean="0"/>
              <a:t>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LTE-Sim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Zagreb</a:t>
            </a:r>
            <a:r>
              <a:rPr lang="en-US" smtClean="0"/>
              <a:t>, </a:t>
            </a:r>
            <a:r>
              <a:rPr lang="hr-HR" smtClean="0"/>
              <a:t>April </a:t>
            </a:r>
            <a:r>
              <a:rPr lang="en-US" smtClean="0"/>
              <a:t>201</a:t>
            </a:r>
            <a:r>
              <a:rPr lang="hr-HR" smtClean="0"/>
              <a:t>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25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Example output trace</a:t>
            </a:r>
            <a:endParaRPr lang="hr-H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624" y="1888579"/>
            <a:ext cx="68961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ADAPTISE + LTE-Sim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idea: export the ADAPTISE simulation as trace and import it to the LTE-</a:t>
            </a:r>
            <a:r>
              <a:rPr lang="en-US" dirty="0" err="1" smtClean="0"/>
              <a:t>Sim</a:t>
            </a:r>
            <a:endParaRPr lang="en-US" dirty="0" smtClean="0"/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Zagreb</a:t>
            </a:r>
            <a:r>
              <a:rPr lang="en-US" smtClean="0"/>
              <a:t>, </a:t>
            </a:r>
            <a:r>
              <a:rPr lang="hr-HR" smtClean="0"/>
              <a:t>April </a:t>
            </a:r>
            <a:r>
              <a:rPr lang="en-US" smtClean="0"/>
              <a:t>201</a:t>
            </a:r>
            <a:r>
              <a:rPr lang="hr-HR" smtClean="0"/>
              <a:t>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26</a:t>
            </a:fld>
            <a:endParaRPr lang="en-US" dirty="0"/>
          </a:p>
        </p:txBody>
      </p:sp>
      <p:pic>
        <p:nvPicPr>
          <p:cNvPr id="6" name="Picture 5" descr="ADAPTI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672" y="2590800"/>
            <a:ext cx="3014638" cy="2133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997" y="3743325"/>
            <a:ext cx="1514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3072" y="4231731"/>
            <a:ext cx="2438400" cy="155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ent Arrow 8"/>
          <p:cNvSpPr/>
          <p:nvPr/>
        </p:nvSpPr>
        <p:spPr bwMode="auto">
          <a:xfrm rot="5400000">
            <a:off x="4057972" y="2705100"/>
            <a:ext cx="914400" cy="838200"/>
          </a:xfrm>
          <a:prstGeom prst="bentArrow">
            <a:avLst>
              <a:gd name="adj1" fmla="val 25000"/>
              <a:gd name="adj2" fmla="val 23583"/>
              <a:gd name="adj3" fmla="val 34917"/>
              <a:gd name="adj4" fmla="val 43750"/>
            </a:avLst>
          </a:prstGeom>
          <a:solidFill>
            <a:schemeClr val="tx2">
              <a:lumMod val="90000"/>
              <a:lumOff val="1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ent Arrow 9"/>
          <p:cNvSpPr/>
          <p:nvPr/>
        </p:nvSpPr>
        <p:spPr bwMode="auto">
          <a:xfrm flipV="1">
            <a:off x="5543872" y="4838700"/>
            <a:ext cx="914400" cy="838200"/>
          </a:xfrm>
          <a:prstGeom prst="bentArrow">
            <a:avLst>
              <a:gd name="adj1" fmla="val 25000"/>
              <a:gd name="adj2" fmla="val 22875"/>
              <a:gd name="adj3" fmla="val 29250"/>
              <a:gd name="adj4" fmla="val 43750"/>
            </a:avLst>
          </a:prstGeom>
          <a:solidFill>
            <a:schemeClr val="tx2">
              <a:lumMod val="90000"/>
              <a:lumOff val="1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Example ADAPTISE trace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Zagreb</a:t>
            </a:r>
            <a:r>
              <a:rPr lang="en-US" smtClean="0"/>
              <a:t>, </a:t>
            </a:r>
            <a:r>
              <a:rPr lang="hr-HR" smtClean="0"/>
              <a:t>April </a:t>
            </a:r>
            <a:r>
              <a:rPr lang="en-US" smtClean="0"/>
              <a:t>201</a:t>
            </a:r>
            <a:r>
              <a:rPr lang="hr-HR" smtClean="0"/>
              <a:t>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27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616" y="1196752"/>
            <a:ext cx="7056784" cy="501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Admission control in LTE-Sim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5 simulation instances in ADAPTISE, each run once with admission control based on the MDP and once without it</a:t>
            </a:r>
          </a:p>
          <a:p>
            <a:r>
              <a:rPr lang="hr-HR" dirty="0" smtClean="0"/>
              <a:t>For each of these 10 instances, simulation has been rerun in LTE-Sim 15 times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Zagreb</a:t>
            </a:r>
            <a:r>
              <a:rPr lang="en-US" smtClean="0"/>
              <a:t>, </a:t>
            </a:r>
            <a:r>
              <a:rPr lang="hr-HR" smtClean="0"/>
              <a:t>April </a:t>
            </a:r>
            <a:r>
              <a:rPr lang="en-US" smtClean="0"/>
              <a:t>201</a:t>
            </a:r>
            <a:r>
              <a:rPr lang="hr-HR" smtClean="0"/>
              <a:t>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28</a:t>
            </a:fld>
            <a:endParaRPr 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721" y="3501008"/>
            <a:ext cx="5184575" cy="276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640" y="1412776"/>
            <a:ext cx="6480720" cy="489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Results (1)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Number of sessions</a:t>
            </a:r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Zagreb</a:t>
            </a:r>
            <a:r>
              <a:rPr lang="en-US" smtClean="0"/>
              <a:t>, </a:t>
            </a:r>
            <a:r>
              <a:rPr lang="hr-HR" smtClean="0"/>
              <a:t>April </a:t>
            </a:r>
            <a:r>
              <a:rPr lang="en-US" smtClean="0"/>
              <a:t>201</a:t>
            </a:r>
            <a:r>
              <a:rPr lang="hr-HR" smtClean="0"/>
              <a:t>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Problem </a:t>
            </a:r>
            <a:r>
              <a:rPr lang="hr-HR" noProof="0" smtClean="0"/>
              <a:t>description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Multimedia services</a:t>
            </a:r>
          </a:p>
          <a:p>
            <a:pPr lvl="1"/>
            <a:r>
              <a:rPr lang="en-US" noProof="0" dirty="0" smtClean="0"/>
              <a:t>Two or more media components</a:t>
            </a:r>
          </a:p>
          <a:p>
            <a:pPr lvl="1"/>
            <a:r>
              <a:rPr lang="en-US" noProof="0" dirty="0" smtClean="0"/>
              <a:t>Complex Quality of Service (QoS) management</a:t>
            </a:r>
            <a:r>
              <a:rPr lang="hr-HR" noProof="0" dirty="0" smtClean="0"/>
              <a:t> due to service dynamics</a:t>
            </a:r>
            <a:endParaRPr lang="en-US" noProof="0" dirty="0" smtClean="0"/>
          </a:p>
          <a:p>
            <a:pPr lvl="1"/>
            <a:endParaRPr lang="en-US" noProof="0" dirty="0" smtClean="0"/>
          </a:p>
          <a:p>
            <a:r>
              <a:rPr lang="hr-HR" noProof="0" dirty="0" smtClean="0"/>
              <a:t>Potentially very high resource consumption</a:t>
            </a:r>
            <a:endParaRPr lang="en-US" noProof="0" dirty="0" smtClean="0"/>
          </a:p>
          <a:p>
            <a:pPr>
              <a:buNone/>
            </a:pPr>
            <a:endParaRPr lang="hr-HR" noProof="0" dirty="0" smtClean="0"/>
          </a:p>
          <a:p>
            <a:pPr marL="342900" lvl="1" indent="-342900">
              <a:buFont typeface="Symbol" pitchFamily="18" charset="2"/>
              <a:buChar char="¨"/>
            </a:pPr>
            <a:r>
              <a:rPr lang="hr-HR" sz="2800" smtClean="0"/>
              <a:t>Goal</a:t>
            </a:r>
            <a:r>
              <a:rPr lang="hr-HR" sz="2800" dirty="0" smtClean="0"/>
              <a:t>: to provide description for such services, analyze service dynamics and create appropriate mechanisms for admission control and resource (re)allocation</a:t>
            </a:r>
            <a:endParaRPr lang="en-US" sz="2800" dirty="0" smtClean="0"/>
          </a:p>
          <a:p>
            <a:endParaRPr lang="en-US" b="1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873F3052-8EAF-45A8-9132-C97D4D6F2608}" type="slidenum">
              <a:rPr lang="en-US" sz="1600" smtClean="0">
                <a:latin typeface="+mj-lt"/>
              </a:rPr>
              <a:pPr algn="ctr">
                <a:defRPr/>
              </a:pPr>
              <a:t>3</a:t>
            </a:fld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356" y="1633909"/>
            <a:ext cx="6433996" cy="460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Results (2)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Number of bearers</a:t>
            </a:r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Zagreb</a:t>
            </a:r>
            <a:r>
              <a:rPr lang="en-US" smtClean="0"/>
              <a:t>, </a:t>
            </a:r>
            <a:r>
              <a:rPr lang="hr-HR" smtClean="0"/>
              <a:t>April </a:t>
            </a:r>
            <a:r>
              <a:rPr lang="en-US" smtClean="0"/>
              <a:t>201</a:t>
            </a:r>
            <a:r>
              <a:rPr lang="hr-HR" smtClean="0"/>
              <a:t>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648" y="1699492"/>
            <a:ext cx="6552727" cy="468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Results (3)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Total throughput</a:t>
            </a:r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Zagreb</a:t>
            </a:r>
            <a:r>
              <a:rPr lang="en-US" smtClean="0"/>
              <a:t>, </a:t>
            </a:r>
            <a:r>
              <a:rPr lang="hr-HR" smtClean="0"/>
              <a:t>April </a:t>
            </a:r>
            <a:r>
              <a:rPr lang="en-US" smtClean="0"/>
              <a:t>201</a:t>
            </a:r>
            <a:r>
              <a:rPr lang="hr-HR" smtClean="0"/>
              <a:t>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632" y="1556792"/>
            <a:ext cx="702199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Results (4)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Violation of loss for real-time bearers</a:t>
            </a:r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Zagreb</a:t>
            </a:r>
            <a:r>
              <a:rPr lang="en-US" smtClean="0"/>
              <a:t>, </a:t>
            </a:r>
            <a:r>
              <a:rPr lang="hr-HR" smtClean="0"/>
              <a:t>April </a:t>
            </a:r>
            <a:r>
              <a:rPr lang="en-US" smtClean="0"/>
              <a:t>201</a:t>
            </a:r>
            <a:r>
              <a:rPr lang="hr-HR" smtClean="0"/>
              <a:t>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648" y="1700808"/>
            <a:ext cx="65290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Results (5)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Loss of non real-time bearers </a:t>
            </a:r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Zagreb</a:t>
            </a:r>
            <a:r>
              <a:rPr lang="en-US" smtClean="0"/>
              <a:t>, </a:t>
            </a:r>
            <a:r>
              <a:rPr lang="hr-HR" smtClean="0"/>
              <a:t>April </a:t>
            </a:r>
            <a:r>
              <a:rPr lang="en-US" smtClean="0"/>
              <a:t>201</a:t>
            </a:r>
            <a:r>
              <a:rPr lang="hr-HR" smtClean="0"/>
              <a:t>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MDP is a suitable descriptor for adaptive multimedia services</a:t>
            </a:r>
          </a:p>
          <a:p>
            <a:endParaRPr lang="hr-HR" dirty="0" smtClean="0"/>
          </a:p>
          <a:p>
            <a:pPr lvl="1"/>
            <a:r>
              <a:rPr lang="hr-HR" dirty="0" smtClean="0"/>
              <a:t>Improves admission probability since it enables admission with a suboptimal configuration</a:t>
            </a:r>
          </a:p>
          <a:p>
            <a:pPr lvl="2"/>
            <a:r>
              <a:rPr lang="hr-HR" dirty="0" smtClean="0"/>
              <a:t>Proved by simulations in ADAPTISE and LTE-Sim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Resource reallocation based on the MDP improves resource management for dynamic multimedia sessions with variable flow number</a:t>
            </a:r>
          </a:p>
          <a:p>
            <a:pPr lvl="2"/>
            <a:r>
              <a:rPr lang="hr-HR" dirty="0" smtClean="0"/>
              <a:t>Current/future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47650" y="6477000"/>
            <a:ext cx="3136900" cy="381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smtClean="0"/>
              <a:t>Service description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For services with several flows, users’ preferences regarding flow importance:</a:t>
            </a:r>
          </a:p>
          <a:p>
            <a:pPr lvl="1"/>
            <a:r>
              <a:rPr lang="hr-HR" smtClean="0"/>
              <a:t>May vary</a:t>
            </a:r>
          </a:p>
          <a:p>
            <a:pPr lvl="1"/>
            <a:r>
              <a:rPr lang="hr-HR" noProof="0" smtClean="0"/>
              <a:t>Should be considered at session initiation time</a:t>
            </a:r>
          </a:p>
          <a:p>
            <a:endParaRPr lang="hr-HR" smtClean="0"/>
          </a:p>
          <a:p>
            <a:r>
              <a:rPr lang="hr-HR" smtClean="0"/>
              <a:t>Appropriate service description: Media Degradation Path (MDP)</a:t>
            </a:r>
          </a:p>
          <a:p>
            <a:pPr lvl="1"/>
            <a:r>
              <a:rPr lang="hr-HR" noProof="0" smtClean="0"/>
              <a:t>A list of service </a:t>
            </a:r>
            <a:r>
              <a:rPr lang="hr-HR" i="1" noProof="0" smtClean="0"/>
              <a:t>configurations</a:t>
            </a:r>
            <a:r>
              <a:rPr lang="hr-HR" noProof="0" smtClean="0"/>
              <a:t> </a:t>
            </a:r>
          </a:p>
          <a:p>
            <a:pPr lvl="1"/>
            <a:r>
              <a:rPr lang="hr-HR" smtClean="0"/>
              <a:t>Each configuration consists of </a:t>
            </a:r>
            <a:r>
              <a:rPr lang="hr-HR" noProof="0" smtClean="0"/>
              <a:t>operating parameters, resource requirements and </a:t>
            </a:r>
            <a:r>
              <a:rPr lang="hr-HR" i="1" noProof="0" smtClean="0"/>
              <a:t>utility</a:t>
            </a:r>
            <a:r>
              <a:rPr lang="hr-HR" noProof="0" smtClean="0"/>
              <a:t> value (a numerical indicator of user’s satisfaction)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873F3052-8EAF-45A8-9132-C97D4D6F2608}" type="slidenum">
              <a:rPr lang="en-US" sz="1600" smtClean="0">
                <a:latin typeface="+mj-lt"/>
              </a:rPr>
              <a:pPr algn="ctr">
                <a:defRPr/>
              </a:pPr>
              <a:t>4</a:t>
            </a:fld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ru-mapp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88" y="1124744"/>
            <a:ext cx="6243535" cy="5256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Media degradation path</a:t>
            </a:r>
            <a:r>
              <a:rPr lang="hr-HR" noProof="0" dirty="0" smtClean="0"/>
              <a:t>: origin</a:t>
            </a:r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120" y="1196752"/>
            <a:ext cx="4016896" cy="4953000"/>
          </a:xfrm>
        </p:spPr>
        <p:txBody>
          <a:bodyPr/>
          <a:lstStyle/>
          <a:p>
            <a:pPr>
              <a:buNone/>
            </a:pPr>
            <a:r>
              <a:rPr lang="hr-HR" noProof="0" smtClean="0"/>
              <a:t>	</a:t>
            </a:r>
            <a:r>
              <a:rPr lang="en-US" noProof="0" dirty="0" smtClean="0"/>
              <a:t>Mapping</a:t>
            </a:r>
            <a:r>
              <a:rPr lang="hr-HR" noProof="0" smtClean="0"/>
              <a:t> </a:t>
            </a:r>
            <a:r>
              <a:rPr lang="en-US" noProof="0" dirty="0" smtClean="0"/>
              <a:t>between</a:t>
            </a:r>
            <a:r>
              <a:rPr lang="hr-HR" noProof="0" smtClean="0"/>
              <a:t> </a:t>
            </a:r>
            <a:r>
              <a:rPr lang="en-US" noProof="0" dirty="0" smtClean="0"/>
              <a:t>adaptation,</a:t>
            </a:r>
            <a:r>
              <a:rPr lang="hr-HR" noProof="0" smtClean="0"/>
              <a:t> </a:t>
            </a:r>
            <a:r>
              <a:rPr lang="en-US" noProof="0" dirty="0" smtClean="0"/>
              <a:t>resource and</a:t>
            </a:r>
            <a:r>
              <a:rPr lang="hr-HR" noProof="0" smtClean="0"/>
              <a:t> </a:t>
            </a:r>
            <a:r>
              <a:rPr lang="en-US" noProof="0" dirty="0" smtClean="0"/>
              <a:t>utility spaces</a:t>
            </a:r>
          </a:p>
          <a:p>
            <a:endParaRPr lang="en-US" noProof="0" dirty="0" smtClean="0">
              <a:sym typeface="Mathematica1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47650" y="6477000"/>
            <a:ext cx="3136900" cy="381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873F3052-8EAF-45A8-9132-C97D4D6F2608}" type="slidenum">
              <a:rPr lang="en-US" sz="1600" smtClean="0">
                <a:latin typeface="+mj-lt"/>
              </a:rPr>
              <a:pPr algn="ctr">
                <a:defRPr/>
              </a:pPr>
              <a:t>5</a:t>
            </a:fld>
            <a:endParaRPr lang="en-US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7216" y="5373216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/>
              <a:t>L. Skorin-Kapov and M. Matijasevic, “A data </a:t>
            </a:r>
            <a:r>
              <a:rPr lang="hr-HR" sz="1000" dirty="0" smtClean="0"/>
              <a:t> s</a:t>
            </a:r>
            <a:r>
              <a:rPr lang="en-US" sz="1000" dirty="0" err="1" smtClean="0"/>
              <a:t>pecification</a:t>
            </a:r>
            <a:r>
              <a:rPr lang="en-US" sz="1000" dirty="0" smtClean="0"/>
              <a:t> model for</a:t>
            </a:r>
            <a:r>
              <a:rPr lang="hr-HR" sz="1000" dirty="0" smtClean="0"/>
              <a:t> </a:t>
            </a:r>
            <a:r>
              <a:rPr lang="en-US" sz="1000" dirty="0" smtClean="0"/>
              <a:t>multimedia QoS</a:t>
            </a:r>
            <a:r>
              <a:rPr lang="hr-HR" sz="1000" dirty="0" smtClean="0"/>
              <a:t> n</a:t>
            </a:r>
            <a:r>
              <a:rPr lang="en-US" sz="1000" dirty="0" err="1" smtClean="0"/>
              <a:t>egotiation</a:t>
            </a:r>
            <a:r>
              <a:rPr lang="en-US" sz="1000" dirty="0" smtClean="0"/>
              <a:t>,” in </a:t>
            </a:r>
            <a:r>
              <a:rPr lang="en-US" sz="1000" dirty="0" err="1" smtClean="0"/>
              <a:t>MobiMedia</a:t>
            </a:r>
            <a:r>
              <a:rPr lang="en-US" sz="1000" dirty="0" smtClean="0"/>
              <a:t> ’07: Proc. of the 3rd</a:t>
            </a:r>
            <a:r>
              <a:rPr lang="hr-HR" sz="1000" dirty="0" smtClean="0"/>
              <a:t> </a:t>
            </a:r>
            <a:r>
              <a:rPr lang="en-US" sz="1000" dirty="0" smtClean="0"/>
              <a:t>Int. Conf. on Mobile Multimedia</a:t>
            </a:r>
            <a:r>
              <a:rPr lang="hr-HR" sz="1000" dirty="0" smtClean="0"/>
              <a:t> c</a:t>
            </a:r>
            <a:r>
              <a:rPr lang="en-US" sz="1000" dirty="0" err="1" smtClean="0"/>
              <a:t>ommunications</a:t>
            </a:r>
            <a:r>
              <a:rPr lang="en-US" sz="1000" dirty="0" smtClean="0"/>
              <a:t>, (</a:t>
            </a:r>
            <a:r>
              <a:rPr lang="en-US" sz="1000" dirty="0" err="1" smtClean="0"/>
              <a:t>Nafpaktos</a:t>
            </a:r>
            <a:r>
              <a:rPr lang="en-US" sz="1000" dirty="0" smtClean="0"/>
              <a:t>, Greece),</a:t>
            </a:r>
            <a:r>
              <a:rPr lang="hr-HR" sz="1000" dirty="0" smtClean="0"/>
              <a:t> </a:t>
            </a:r>
            <a:r>
              <a:rPr lang="en-US" sz="1000" dirty="0" smtClean="0"/>
              <a:t>pp. 1–7, ICST, 2007.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73080" y="1988840"/>
            <a:ext cx="4032448" cy="914400"/>
          </a:xfrm>
        </p:spPr>
        <p:txBody>
          <a:bodyPr/>
          <a:lstStyle/>
          <a:p>
            <a:r>
              <a:rPr lang="en-US" noProof="0" smtClean="0"/>
              <a:t>M</a:t>
            </a:r>
            <a:r>
              <a:rPr lang="hr-HR" noProof="0" smtClean="0"/>
              <a:t>edia degradation path</a:t>
            </a:r>
            <a:r>
              <a:rPr lang="en-US" noProof="0" smtClean="0"/>
              <a:t> - </a:t>
            </a:r>
            <a:r>
              <a:rPr lang="hr-HR" noProof="0" smtClean="0"/>
              <a:t>s</a:t>
            </a:r>
            <a:r>
              <a:rPr lang="en-US" noProof="0" smtClean="0"/>
              <a:t>cheme</a:t>
            </a:r>
            <a:endParaRPr lang="en-US" noProof="0" dirty="0"/>
          </a:p>
        </p:txBody>
      </p:sp>
      <p:graphicFrame>
        <p:nvGraphicFramePr>
          <p:cNvPr id="59403" name="Object 11"/>
          <p:cNvGraphicFramePr>
            <a:graphicFrameLocks noChangeAspect="1"/>
          </p:cNvGraphicFramePr>
          <p:nvPr/>
        </p:nvGraphicFramePr>
        <p:xfrm>
          <a:off x="-1239688" y="-25200"/>
          <a:ext cx="6408712" cy="7702672"/>
        </p:xfrm>
        <a:graphic>
          <a:graphicData uri="http://schemas.openxmlformats.org/presentationml/2006/ole">
            <p:oleObj spid="_x0000_s59403" name="Visio" r:id="rId4" imgW="4662901" imgH="5395551" progId="Visio.Drawing.11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873F3052-8EAF-45A8-9132-C97D4D6F2608}" type="slidenum">
              <a:rPr lang="en-US" sz="1600" smtClean="0">
                <a:latin typeface="+mj-lt"/>
              </a:rPr>
              <a:pPr algn="ctr">
                <a:defRPr/>
              </a:pPr>
              <a:t>6</a:t>
            </a:fld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MDP – Service states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196752"/>
            <a:ext cx="8420100" cy="4953000"/>
          </a:xfrm>
        </p:spPr>
        <p:txBody>
          <a:bodyPr/>
          <a:lstStyle/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pPr>
              <a:buNone/>
            </a:pPr>
            <a:endParaRPr lang="en-US" noProof="0" dirty="0" smtClean="0"/>
          </a:p>
          <a:p>
            <a:pPr>
              <a:buNone/>
            </a:pPr>
            <a:r>
              <a:rPr lang="en-US" noProof="0" dirty="0" smtClean="0"/>
              <a:t> An example scenario of a service with three states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873F3052-8EAF-45A8-9132-C97D4D6F2608}" type="slidenum">
              <a:rPr lang="en-US" sz="1600" smtClean="0">
                <a:latin typeface="+mj-lt"/>
              </a:rPr>
              <a:pPr algn="ctr">
                <a:defRPr/>
              </a:pPr>
              <a:t>7</a:t>
            </a:fld>
            <a:endParaRPr lang="en-US" sz="1600" dirty="0">
              <a:latin typeface="+mj-lt"/>
            </a:endParaRPr>
          </a:p>
        </p:txBody>
      </p:sp>
      <p:pic>
        <p:nvPicPr>
          <p:cNvPr id="19" name="Picture 18" descr="ve-vide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9184" y="1412776"/>
            <a:ext cx="3018666" cy="2366485"/>
          </a:xfrm>
          <a:prstGeom prst="rect">
            <a:avLst/>
          </a:prstGeom>
        </p:spPr>
      </p:pic>
      <p:sp>
        <p:nvSpPr>
          <p:cNvPr id="24" name="Date Placeholder 8"/>
          <p:cNvSpPr>
            <a:spLocks noGrp="1"/>
          </p:cNvSpPr>
          <p:nvPr>
            <p:ph type="dt" sz="half" idx="10"/>
          </p:nvPr>
        </p:nvSpPr>
        <p:spPr>
          <a:xfrm>
            <a:off x="3657600" y="6477000"/>
            <a:ext cx="25908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graphicFrame>
        <p:nvGraphicFramePr>
          <p:cNvPr id="61461" name="Object 21"/>
          <p:cNvGraphicFramePr>
            <a:graphicFrameLocks noChangeAspect="1"/>
          </p:cNvGraphicFramePr>
          <p:nvPr/>
        </p:nvGraphicFramePr>
        <p:xfrm>
          <a:off x="200472" y="1196752"/>
          <a:ext cx="6336704" cy="3130912"/>
        </p:xfrm>
        <a:graphic>
          <a:graphicData uri="http://schemas.openxmlformats.org/presentationml/2006/ole">
            <p:oleObj spid="_x0000_s61461" name="Visio" r:id="rId4" imgW="4298489" imgH="212390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Resource reallocation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In case of significant decrease in resource availability:</a:t>
            </a:r>
          </a:p>
          <a:p>
            <a:pPr lvl="1"/>
            <a:r>
              <a:rPr lang="hr-HR" smtClean="0"/>
              <a:t>Switch active sessions to less resource demanding configurations from current states of their MDPs</a:t>
            </a:r>
          </a:p>
          <a:p>
            <a:pPr lvl="1"/>
            <a:r>
              <a:rPr lang="hr-HR" smtClean="0"/>
              <a:t>Maximize the total utility, while considering priorities of users and services, subject to resource demands</a:t>
            </a:r>
          </a:p>
          <a:p>
            <a:pPr lvl="1"/>
            <a:r>
              <a:rPr lang="hr-HR" smtClean="0"/>
              <a:t>Mathematical formulation: multi</a:t>
            </a:r>
            <a:r>
              <a:rPr lang="en-US" smtClean="0"/>
              <a:t>‑</a:t>
            </a:r>
            <a:r>
              <a:rPr lang="hr-HR" smtClean="0"/>
              <a:t>choice multidimensional 0-1 knapsack problem (MMKP), NP</a:t>
            </a:r>
            <a:r>
              <a:rPr lang="en-US" smtClean="0"/>
              <a:t>‑</a:t>
            </a:r>
            <a:r>
              <a:rPr lang="hr-HR" smtClean="0"/>
              <a:t>complete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873F3052-8EAF-45A8-9132-C97D4D6F2608}" type="slidenum">
              <a:rPr lang="en-US" smtClean="0"/>
              <a:pPr>
                <a:lnSpc>
                  <a:spcPct val="100000"/>
                </a:lnSpc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000" noProof="0" dirty="0" smtClean="0"/>
              <a:t>Resource reallocation: </a:t>
            </a:r>
            <a:br>
              <a:rPr lang="hr-HR" sz="3000" noProof="0" dirty="0" smtClean="0"/>
            </a:br>
            <a:r>
              <a:rPr lang="hr-HR" sz="3000" noProof="0" dirty="0" smtClean="0"/>
              <a:t>mathematical formulation (1)</a:t>
            </a:r>
            <a:endParaRPr lang="en-US" sz="3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Number of currently active sessions: </a:t>
            </a:r>
            <a:r>
              <a:rPr lang="en-US" i="1" noProof="0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r>
              <a:rPr lang="en-US" noProof="0" dirty="0" smtClean="0"/>
              <a:t>Number of configurations in MDP of session </a:t>
            </a:r>
            <a:r>
              <a:rPr lang="en-US" i="1" noProof="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noProof="0" dirty="0" smtClean="0"/>
              <a:t>: </a:t>
            </a:r>
            <a:r>
              <a:rPr lang="en-US" i="1" noProof="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noProof="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i="1" noProof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noProof="0" smtClean="0"/>
              <a:t>Flows of configuration </a:t>
            </a:r>
            <a:r>
              <a:rPr lang="en-US" i="1" noProof="0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noProof="0" smtClean="0"/>
              <a:t>: </a:t>
            </a:r>
            <a:r>
              <a:rPr lang="en-US" i="1" noProof="0" smtClean="0">
                <a:latin typeface="Times New Roman" pitchFamily="18" charset="0"/>
                <a:cs typeface="Times New Roman" pitchFamily="18" charset="0"/>
              </a:rPr>
              <a:t>1,..., h</a:t>
            </a:r>
            <a:r>
              <a:rPr lang="en-US" i="1" baseline="-25000" noProof="0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i="1" noProof="0" smtClean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i="1" baseline="-25000" noProof="0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i="1" noProof="0" smtClean="0">
                <a:latin typeface="Times New Roman" pitchFamily="18" charset="0"/>
                <a:cs typeface="Times New Roman" pitchFamily="18" charset="0"/>
              </a:rPr>
              <a:t> + 1,..., z</a:t>
            </a:r>
            <a:r>
              <a:rPr lang="en-US" i="1" baseline="-25000" noProof="0" smtClean="0">
                <a:latin typeface="Times New Roman" pitchFamily="18" charset="0"/>
                <a:cs typeface="Times New Roman" pitchFamily="18" charset="0"/>
              </a:rPr>
              <a:t>ui</a:t>
            </a:r>
          </a:p>
          <a:p>
            <a:r>
              <a:rPr lang="en-US" noProof="0" smtClean="0"/>
              <a:t>Bandwidth requirements for configuration </a:t>
            </a:r>
            <a:r>
              <a:rPr lang="en-US" i="1" noProof="0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noProof="0" smtClean="0"/>
              <a:t>:</a:t>
            </a:r>
          </a:p>
          <a:p>
            <a:pPr lvl="1">
              <a:buNone/>
            </a:pPr>
            <a:r>
              <a:rPr lang="en-US" b="1" noProof="0" smtClean="0"/>
              <a:t>	</a:t>
            </a:r>
            <a:r>
              <a:rPr lang="en-US" b="1" noProof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noProof="0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noProof="0" smtClean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b="1" noProof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noProof="0" smtClean="0">
                <a:latin typeface="Times New Roman" pitchFamily="18" charset="0"/>
                <a:cs typeface="Times New Roman" pitchFamily="18" charset="0"/>
              </a:rPr>
              <a:t>ui1</a:t>
            </a:r>
            <a:r>
              <a:rPr lang="en-US" noProof="0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US" b="1" noProof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noProof="0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i="1" baseline="-34000" noProof="0" smtClean="0">
                <a:latin typeface="Times New Roman" pitchFamily="18" charset="0"/>
                <a:cs typeface="Times New Roman" pitchFamily="18" charset="0"/>
              </a:rPr>
              <a:t>zui</a:t>
            </a:r>
            <a:r>
              <a:rPr lang="en-US" noProof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noProof="0" smtClean="0"/>
              <a:t>, where </a:t>
            </a:r>
            <a:r>
              <a:rPr lang="en-US" b="1" noProof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noProof="0" smtClean="0">
                <a:latin typeface="Times New Roman" pitchFamily="18" charset="0"/>
                <a:cs typeface="Times New Roman" pitchFamily="18" charset="0"/>
              </a:rPr>
              <a:t>uij</a:t>
            </a:r>
            <a:r>
              <a:rPr lang="en-US" noProof="0" smtClean="0">
                <a:latin typeface="Times New Roman" pitchFamily="18" charset="0"/>
                <a:cs typeface="Times New Roman" pitchFamily="18" charset="0"/>
              </a:rPr>
              <a:t> = (b</a:t>
            </a:r>
            <a:r>
              <a:rPr lang="en-US" i="1" baseline="-25000" noProof="0" smtClean="0">
                <a:latin typeface="Times New Roman" pitchFamily="18" charset="0"/>
                <a:cs typeface="Times New Roman" pitchFamily="18" charset="0"/>
              </a:rPr>
              <a:t>uij1</a:t>
            </a:r>
            <a:r>
              <a:rPr lang="en-US" noProof="0" smtClean="0">
                <a:latin typeface="Times New Roman" pitchFamily="18" charset="0"/>
                <a:cs typeface="Times New Roman" pitchFamily="18" charset="0"/>
              </a:rPr>
              <a:t>, ..., b</a:t>
            </a:r>
            <a:r>
              <a:rPr lang="en-US" i="1" baseline="-25000" noProof="0" smtClean="0">
                <a:latin typeface="Times New Roman" pitchFamily="18" charset="0"/>
                <a:cs typeface="Times New Roman" pitchFamily="18" charset="0"/>
              </a:rPr>
              <a:t>uij9</a:t>
            </a:r>
            <a:r>
              <a:rPr lang="en-US" noProof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noProof="0" smtClean="0"/>
              <a:t>Configuration’s utility, revenue and cost: </a:t>
            </a:r>
            <a:r>
              <a:rPr lang="en-US" i="1" noProof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noProof="0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noProof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noProof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noProof="0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noProof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noProof="0" smtClean="0"/>
              <a:t>, </a:t>
            </a:r>
            <a:r>
              <a:rPr lang="en-US" i="1" noProof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noProof="0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noProof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noProof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noProof="0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noProof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noProof="0" smtClean="0"/>
              <a:t>, </a:t>
            </a:r>
            <a:r>
              <a:rPr lang="en-US" i="1" noProof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noProof="0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noProof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noProof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noProof="0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noProof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noProof="0" smtClean="0"/>
              <a:t>. Normalization:</a:t>
            </a:r>
          </a:p>
          <a:p>
            <a:endParaRPr lang="en-US" noProof="0" smtClean="0"/>
          </a:p>
          <a:p>
            <a:endParaRPr lang="en-US" noProof="0" smtClean="0"/>
          </a:p>
          <a:p>
            <a:r>
              <a:rPr lang="en-US" noProof="0" smtClean="0"/>
              <a:t>Weight factor: </a:t>
            </a:r>
            <a:endParaRPr lang="en-US" noProof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noProof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24808" y="4653136"/>
          <a:ext cx="2917825" cy="935038"/>
        </p:xfrm>
        <a:graphic>
          <a:graphicData uri="http://schemas.openxmlformats.org/presentationml/2006/ole">
            <p:oleObj spid="_x0000_s73730" name="Equation" r:id="rId4" imgW="1346040" imgH="4316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12840" y="5661248"/>
          <a:ext cx="2940957" cy="576064"/>
        </p:xfrm>
        <a:graphic>
          <a:graphicData uri="http://schemas.openxmlformats.org/presentationml/2006/ole">
            <p:oleObj spid="_x0000_s73731" name="Equation" r:id="rId5" imgW="1231560" imgH="241200" progId="Equation.3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Zagreb, April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873F3052-8EAF-45A8-9132-C97D4D6F2608}" type="slidenum">
              <a:rPr lang="en-US" sz="1600" smtClean="0">
                <a:latin typeface="+mj-lt"/>
              </a:rPr>
              <a:pPr algn="ctr">
                <a:defRPr/>
              </a:pPr>
              <a:t>9</a:t>
            </a:fld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CE"/>
        <a:ea typeface=""/>
        <a:cs typeface=""/>
      </a:majorFont>
      <a:minorFont>
        <a:latin typeface="Arial 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5708</TotalTime>
  <Words>1251</Words>
  <Application>Microsoft Office PowerPoint</Application>
  <PresentationFormat>A4 Paper (210x297 mm)</PresentationFormat>
  <Paragraphs>239</Paragraphs>
  <Slides>34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Blank Presentation</vt:lpstr>
      <vt:lpstr>Picture</vt:lpstr>
      <vt:lpstr>Visio</vt:lpstr>
      <vt:lpstr>Equation</vt:lpstr>
      <vt:lpstr>Resource (Re)allocation and Admission Control for Adaptive Multimedia Services</vt:lpstr>
      <vt:lpstr>Outline</vt:lpstr>
      <vt:lpstr>Problem description</vt:lpstr>
      <vt:lpstr>Service description</vt:lpstr>
      <vt:lpstr>Media degradation path: origin </vt:lpstr>
      <vt:lpstr>Media degradation path - scheme</vt:lpstr>
      <vt:lpstr>MDP – Service states</vt:lpstr>
      <vt:lpstr>Resource reallocation</vt:lpstr>
      <vt:lpstr>Resource reallocation:  mathematical formulation (1)</vt:lpstr>
      <vt:lpstr>Resource reallocation:  mathematical formulation (2)</vt:lpstr>
      <vt:lpstr>Resource reallocation:  mathematical formulation (3)</vt:lpstr>
      <vt:lpstr>Implementation in Mathematica</vt:lpstr>
      <vt:lpstr>GUI in Mathematica</vt:lpstr>
      <vt:lpstr>Admission control (1)</vt:lpstr>
      <vt:lpstr>Admission control (2)</vt:lpstr>
      <vt:lpstr>Admission control and resource reallocation together?</vt:lpstr>
      <vt:lpstr>Putting it all together: simulation</vt:lpstr>
      <vt:lpstr>ADAPTISE GUI</vt:lpstr>
      <vt:lpstr>Tests of resource reallocation</vt:lpstr>
      <vt:lpstr>Tests of resource reallocation (2)</vt:lpstr>
      <vt:lpstr>Optimization occurencies</vt:lpstr>
      <vt:lpstr>Optimization occurencies (2)</vt:lpstr>
      <vt:lpstr>Statistics</vt:lpstr>
      <vt:lpstr>Applicability in real network?</vt:lpstr>
      <vt:lpstr>LTE-Sim</vt:lpstr>
      <vt:lpstr>ADAPTISE + LTE-Sim </vt:lpstr>
      <vt:lpstr>Example ADAPTISE trace</vt:lpstr>
      <vt:lpstr>Admission control in LTE-Sim </vt:lpstr>
      <vt:lpstr>Results (1) </vt:lpstr>
      <vt:lpstr>Results (2) </vt:lpstr>
      <vt:lpstr>Results (3) </vt:lpstr>
      <vt:lpstr>Results (4) </vt:lpstr>
      <vt:lpstr>Results (5) </vt:lpstr>
      <vt:lpstr>Conclusions</vt:lpstr>
    </vt:vector>
  </TitlesOfParts>
  <Company>ZZT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Krunoslav Ivesic</dc:creator>
  <cp:lastModifiedBy>Krunoslav Ivešić</cp:lastModifiedBy>
  <cp:revision>565</cp:revision>
  <cp:lastPrinted>2000-09-28T09:29:38Z</cp:lastPrinted>
  <dcterms:created xsi:type="dcterms:W3CDTF">2000-09-28T08:01:50Z</dcterms:created>
  <dcterms:modified xsi:type="dcterms:W3CDTF">2013-04-26T14:34:31Z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