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gif" ContentType="image/gif"/>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317" r:id="rId3"/>
    <p:sldId id="323" r:id="rId4"/>
    <p:sldId id="322" r:id="rId5"/>
    <p:sldId id="324" r:id="rId6"/>
    <p:sldId id="328" r:id="rId7"/>
    <p:sldId id="329" r:id="rId8"/>
    <p:sldId id="332" r:id="rId9"/>
    <p:sldId id="331" r:id="rId10"/>
    <p:sldId id="334" r:id="rId11"/>
    <p:sldId id="333" r:id="rId12"/>
    <p:sldId id="337" r:id="rId13"/>
    <p:sldId id="335" r:id="rId14"/>
    <p:sldId id="336" r:id="rId15"/>
    <p:sldId id="340" r:id="rId16"/>
    <p:sldId id="342" r:id="rId17"/>
    <p:sldId id="343" r:id="rId18"/>
    <p:sldId id="344" r:id="rId19"/>
    <p:sldId id="345" r:id="rId20"/>
    <p:sldId id="346" r:id="rId21"/>
    <p:sldId id="347" r:id="rId22"/>
    <p:sldId id="349" r:id="rId23"/>
    <p:sldId id="348" r:id="rId24"/>
    <p:sldId id="351" r:id="rId25"/>
    <p:sldId id="352" r:id="rId26"/>
    <p:sldId id="353" r:id="rId27"/>
    <p:sldId id="354" r:id="rId28"/>
    <p:sldId id="355" r:id="rId29"/>
    <p:sldId id="357" r:id="rId30"/>
    <p:sldId id="356" r:id="rId31"/>
  </p:sldIdLst>
  <p:sldSz cx="9906000" cy="6858000" type="A4"/>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BD"/>
    <a:srgbClr val="FD5955"/>
    <a:srgbClr val="CC99FF"/>
    <a:srgbClr val="FA2828"/>
    <a:srgbClr val="CCFF33"/>
    <a:srgbClr val="5F5F5F"/>
    <a:srgbClr val="B88A7E"/>
    <a:srgbClr val="D7B8B3"/>
    <a:srgbClr val="CDA69F"/>
    <a:srgbClr val="C89B9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6" autoAdjust="0"/>
    <p:restoredTop sz="99877" autoAdjust="0"/>
  </p:normalViewPr>
  <p:slideViewPr>
    <p:cSldViewPr>
      <p:cViewPr>
        <p:scale>
          <a:sx n="144" d="100"/>
          <a:sy n="144" d="100"/>
        </p:scale>
        <p:origin x="240" y="918"/>
      </p:cViewPr>
      <p:guideLst>
        <p:guide orient="horz" pos="2160"/>
        <p:guide pos="312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32" y="3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suznjevic\Desktop\ActionClassificationProcedure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My%20Dropbox\Contel\Broj%20igraca%20(modeli)\10%20min%20vs%201%20h%20Le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suznjevic\Desktop\ActionClassificationProcedure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suznjevic\Desktop\ActionClassificationProcedure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suznjevic\Desktop\ActionClassificationProcedure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msuznjevic\Desktop\ActionClassificationProcedure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msuznjevic\Desktop\ActionClassificationProcedure3.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suznjevic\Desktop\10%20min%20vs%201%20h%20Lee.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suznjevic\Desktop\10%20min%20vs%201%20h%20Pittman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r-HR"/>
  <c:chart>
    <c:autoTitleDeleted val="1"/>
    <c:plotArea>
      <c:layout>
        <c:manualLayout>
          <c:layoutTarget val="inner"/>
          <c:xMode val="edge"/>
          <c:yMode val="edge"/>
          <c:x val="0.2165566666666667"/>
          <c:y val="0.11145778652668425"/>
          <c:w val="0.48057388743939217"/>
          <c:h val="0.80130650335374742"/>
        </c:manualLayout>
      </c:layout>
      <c:radarChart>
        <c:radarStyle val="marker"/>
        <c:ser>
          <c:idx val="0"/>
          <c:order val="0"/>
          <c:tx>
            <c:v>Questing</c:v>
          </c:tx>
          <c:spPr>
            <a:ln>
              <a:solidFill>
                <a:schemeClr val="bg1">
                  <a:lumMod val="75000"/>
                </a:schemeClr>
              </a:solidFill>
            </a:ln>
          </c:spPr>
          <c:marker>
            <c:spPr>
              <a:solidFill>
                <a:schemeClr val="bg1">
                  <a:lumMod val="75000"/>
                </a:schemeClr>
              </a:solidFill>
              <a:ln>
                <a:solidFill>
                  <a:sysClr val="window" lastClr="FFFFFF">
                    <a:lumMod val="75000"/>
                  </a:sysClr>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Sheet1!$O$11:$U$11</c:f>
              <c:numCache>
                <c:formatCode>General</c:formatCode>
                <c:ptCount val="7"/>
                <c:pt idx="0">
                  <c:v>30</c:v>
                </c:pt>
                <c:pt idx="1">
                  <c:v>35</c:v>
                </c:pt>
                <c:pt idx="2">
                  <c:v>50</c:v>
                </c:pt>
                <c:pt idx="3">
                  <c:v>50</c:v>
                </c:pt>
                <c:pt idx="4">
                  <c:v>30</c:v>
                </c:pt>
                <c:pt idx="5">
                  <c:v>60</c:v>
                </c:pt>
                <c:pt idx="6">
                  <c:v>25</c:v>
                </c:pt>
              </c:numCache>
            </c:numRef>
          </c:val>
        </c:ser>
        <c:axId val="52490624"/>
        <c:axId val="54740096"/>
      </c:radarChart>
      <c:catAx>
        <c:axId val="52490624"/>
        <c:scaling>
          <c:orientation val="minMax"/>
        </c:scaling>
        <c:axPos val="b"/>
        <c:majorGridlines>
          <c:spPr>
            <a:ln w="19050">
              <a:solidFill>
                <a:schemeClr val="tx1"/>
              </a:solidFill>
            </a:ln>
          </c:spPr>
        </c:majorGridlines>
        <c:numFmt formatCode="General" sourceLinked="1"/>
        <c:tickLblPos val="nextTo"/>
        <c:txPr>
          <a:bodyPr rot="0" vert="horz"/>
          <a:lstStyle/>
          <a:p>
            <a:pPr>
              <a:defRPr/>
            </a:pPr>
            <a:endParaRPr lang="sr-Latn-CS"/>
          </a:p>
        </c:txPr>
        <c:crossAx val="54740096"/>
        <c:crosses val="autoZero"/>
        <c:lblAlgn val="ctr"/>
        <c:lblOffset val="100"/>
      </c:catAx>
      <c:valAx>
        <c:axId val="54740096"/>
        <c:scaling>
          <c:orientation val="minMax"/>
          <c:max val="120"/>
          <c:min val="0"/>
        </c:scaling>
        <c:axPos val="l"/>
        <c:majorGridlines>
          <c:spPr>
            <a:ln>
              <a:solidFill>
                <a:schemeClr val="bg1"/>
              </a:solidFill>
            </a:ln>
          </c:spPr>
        </c:majorGridlines>
        <c:numFmt formatCode="General" sourceLinked="0"/>
        <c:majorTickMark val="cross"/>
        <c:tickLblPos val="nextTo"/>
        <c:spPr>
          <a:noFill/>
          <a:ln w="19050">
            <a:solidFill>
              <a:schemeClr val="tx1"/>
            </a:solidFill>
          </a:ln>
        </c:spPr>
        <c:txPr>
          <a:bodyPr/>
          <a:lstStyle/>
          <a:p>
            <a:pPr>
              <a:defRPr sz="100" baseline="0"/>
            </a:pPr>
            <a:endParaRPr lang="sr-Latn-CS"/>
          </a:p>
        </c:txPr>
        <c:crossAx val="52490624"/>
        <c:crosses val="autoZero"/>
        <c:crossBetween val="between"/>
        <c:majorUnit val="130"/>
      </c:valAx>
    </c:plotArea>
    <c:legend>
      <c:legendPos val="b"/>
      <c:layout>
        <c:manualLayout>
          <c:xMode val="edge"/>
          <c:yMode val="edge"/>
          <c:x val="0.33729442193387543"/>
          <c:y val="0.90914225295527473"/>
          <c:w val="0.24264345949994334"/>
          <c:h val="5.1998125665784295E-2"/>
        </c:manualLayout>
      </c:layout>
    </c:legend>
    <c:plotVisOnly val="1"/>
    <c:dispBlanksAs val="gap"/>
  </c:chart>
  <c:spPr>
    <a:ln>
      <a:noFill/>
    </a:ln>
  </c:spPr>
  <c:txPr>
    <a:bodyPr/>
    <a:lstStyle/>
    <a:p>
      <a:pPr>
        <a:defRPr sz="1400"/>
      </a:pPr>
      <a:endParaRPr lang="sr-Latn-C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hr-HR"/>
  <c:chart>
    <c:plotArea>
      <c:layout>
        <c:manualLayout>
          <c:layoutTarget val="inner"/>
          <c:xMode val="edge"/>
          <c:yMode val="edge"/>
          <c:x val="0.10268647735741977"/>
          <c:y val="0.55486121581729009"/>
          <c:w val="0.8486645675357205"/>
          <c:h val="0.29334786214230157"/>
        </c:manualLayout>
      </c:layout>
      <c:lineChart>
        <c:grouping val="standard"/>
        <c:ser>
          <c:idx val="0"/>
          <c:order val="0"/>
          <c:tx>
            <c:strRef>
              <c:f>Report!$J$1</c:f>
              <c:strCache>
                <c:ptCount val="1"/>
                <c:pt idx="0">
                  <c:v>Empirical data</c:v>
                </c:pt>
              </c:strCache>
            </c:strRef>
          </c:tx>
          <c:spPr>
            <a:ln w="63500">
              <a:solidFill>
                <a:schemeClr val="tx1"/>
              </a:solidFill>
              <a:prstDash val="solid"/>
            </a:ln>
          </c:spPr>
          <c:marker>
            <c:symbol val="none"/>
          </c:marker>
          <c:cat>
            <c:numRef>
              <c:f>Report!$R$2:$R$145</c:f>
              <c:numCache>
                <c:formatCode>General</c:formatCode>
                <c:ptCount val="144"/>
                <c:pt idx="0" formatCode="h:mm">
                  <c:v>0</c:v>
                </c:pt>
                <c:pt idx="6" formatCode="h:mm">
                  <c:v>4.1666666666666664E-2</c:v>
                </c:pt>
                <c:pt idx="12" formatCode="h:mm">
                  <c:v>8.3333333333333301E-2</c:v>
                </c:pt>
                <c:pt idx="18" formatCode="h:mm">
                  <c:v>0.125</c:v>
                </c:pt>
                <c:pt idx="24" formatCode="h:mm">
                  <c:v>0.16666666666666699</c:v>
                </c:pt>
                <c:pt idx="30" formatCode="h:mm">
                  <c:v>0.20833333333333301</c:v>
                </c:pt>
                <c:pt idx="36" formatCode="h:mm">
                  <c:v>0.25</c:v>
                </c:pt>
                <c:pt idx="42" formatCode="h:mm">
                  <c:v>0.29166666666666702</c:v>
                </c:pt>
                <c:pt idx="48" formatCode="h:mm">
                  <c:v>0.33333333333333298</c:v>
                </c:pt>
                <c:pt idx="54" formatCode="h:mm">
                  <c:v>0.375</c:v>
                </c:pt>
                <c:pt idx="60" formatCode="h:mm">
                  <c:v>0.41666666666666702</c:v>
                </c:pt>
                <c:pt idx="66" formatCode="h:mm">
                  <c:v>0.45833333333333298</c:v>
                </c:pt>
                <c:pt idx="72" formatCode="h:mm">
                  <c:v>0.5</c:v>
                </c:pt>
                <c:pt idx="78" formatCode="h:mm">
                  <c:v>0.54166666666666696</c:v>
                </c:pt>
                <c:pt idx="84" formatCode="h:mm">
                  <c:v>0.58333333333333304</c:v>
                </c:pt>
                <c:pt idx="90" formatCode="h:mm">
                  <c:v>0.625</c:v>
                </c:pt>
                <c:pt idx="96" formatCode="h:mm">
                  <c:v>0.66666666666666696</c:v>
                </c:pt>
                <c:pt idx="102" formatCode="h:mm">
                  <c:v>0.70833333333333304</c:v>
                </c:pt>
                <c:pt idx="108" formatCode="h:mm">
                  <c:v>0.75</c:v>
                </c:pt>
                <c:pt idx="114" formatCode="h:mm">
                  <c:v>0.79166666666666696</c:v>
                </c:pt>
                <c:pt idx="120" formatCode="h:mm">
                  <c:v>0.83333333333333304</c:v>
                </c:pt>
                <c:pt idx="126" formatCode="h:mm">
                  <c:v>0.875</c:v>
                </c:pt>
                <c:pt idx="132" formatCode="h:mm">
                  <c:v>0.91666666666666696</c:v>
                </c:pt>
                <c:pt idx="138" formatCode="h:mm">
                  <c:v>0.95833333333333304</c:v>
                </c:pt>
              </c:numCache>
            </c:numRef>
          </c:cat>
          <c:val>
            <c:numRef>
              <c:f>Report!$J$2:$J$145</c:f>
              <c:numCache>
                <c:formatCode>General</c:formatCode>
                <c:ptCount val="144"/>
                <c:pt idx="0">
                  <c:v>478.48393378773125</c:v>
                </c:pt>
                <c:pt idx="1">
                  <c:v>457.26377952755905</c:v>
                </c:pt>
                <c:pt idx="2">
                  <c:v>433.67156862745099</c:v>
                </c:pt>
                <c:pt idx="3">
                  <c:v>409.5888671875</c:v>
                </c:pt>
                <c:pt idx="4">
                  <c:v>388.51080550098231</c:v>
                </c:pt>
                <c:pt idx="5">
                  <c:v>366.1451135241856</c:v>
                </c:pt>
                <c:pt idx="6">
                  <c:v>345.67748279252703</c:v>
                </c:pt>
                <c:pt idx="7">
                  <c:v>323.43414634146342</c:v>
                </c:pt>
                <c:pt idx="8">
                  <c:v>303.90165530671862</c:v>
                </c:pt>
                <c:pt idx="9">
                  <c:v>287.7656405163853</c:v>
                </c:pt>
                <c:pt idx="10">
                  <c:v>268.89151873767258</c:v>
                </c:pt>
                <c:pt idx="11">
                  <c:v>252.86831683168316</c:v>
                </c:pt>
                <c:pt idx="12">
                  <c:v>239.71202531645571</c:v>
                </c:pt>
                <c:pt idx="13">
                  <c:v>226.70751445086705</c:v>
                </c:pt>
                <c:pt idx="14">
                  <c:v>212.47477064220183</c:v>
                </c:pt>
                <c:pt idx="15">
                  <c:v>200.14302059496566</c:v>
                </c:pt>
                <c:pt idx="16">
                  <c:v>184.78424657534248</c:v>
                </c:pt>
                <c:pt idx="17">
                  <c:v>173.35193621867882</c:v>
                </c:pt>
                <c:pt idx="18">
                  <c:v>162.05523590333718</c:v>
                </c:pt>
                <c:pt idx="19">
                  <c:v>150.26261467889907</c:v>
                </c:pt>
                <c:pt idx="20">
                  <c:v>140.51972157772622</c:v>
                </c:pt>
                <c:pt idx="21">
                  <c:v>131.86088939566704</c:v>
                </c:pt>
                <c:pt idx="22">
                  <c:v>123.13093858632676</c:v>
                </c:pt>
                <c:pt idx="23">
                  <c:v>115.33256880733946</c:v>
                </c:pt>
                <c:pt idx="24">
                  <c:v>107.50569476082005</c:v>
                </c:pt>
                <c:pt idx="25">
                  <c:v>101.61655011655012</c:v>
                </c:pt>
                <c:pt idx="26">
                  <c:v>95.589449541284409</c:v>
                </c:pt>
                <c:pt idx="27">
                  <c:v>90.406976744186053</c:v>
                </c:pt>
                <c:pt idx="28">
                  <c:v>85.365227537922991</c:v>
                </c:pt>
                <c:pt idx="29">
                  <c:v>80.578947368421055</c:v>
                </c:pt>
                <c:pt idx="30">
                  <c:v>75.988344988344991</c:v>
                </c:pt>
                <c:pt idx="31">
                  <c:v>72.933720930232553</c:v>
                </c:pt>
                <c:pt idx="32">
                  <c:v>69.818706697459589</c:v>
                </c:pt>
                <c:pt idx="33">
                  <c:v>67.742086752637746</c:v>
                </c:pt>
                <c:pt idx="34">
                  <c:v>65.380841121495322</c:v>
                </c:pt>
                <c:pt idx="35">
                  <c:v>63.912240184757508</c:v>
                </c:pt>
                <c:pt idx="36">
                  <c:v>62.993111366245692</c:v>
                </c:pt>
                <c:pt idx="37">
                  <c:v>62.444444444444443</c:v>
                </c:pt>
                <c:pt idx="38">
                  <c:v>61.922551252847377</c:v>
                </c:pt>
                <c:pt idx="39">
                  <c:v>61.755529685681026</c:v>
                </c:pt>
                <c:pt idx="40">
                  <c:v>61.662790697674417</c:v>
                </c:pt>
                <c:pt idx="41">
                  <c:v>62.352259559675552</c:v>
                </c:pt>
                <c:pt idx="42">
                  <c:v>63.803409090909092</c:v>
                </c:pt>
                <c:pt idx="43">
                  <c:v>65.311111111111117</c:v>
                </c:pt>
                <c:pt idx="44">
                  <c:v>67.157772621809741</c:v>
                </c:pt>
                <c:pt idx="45">
                  <c:v>69.84994272623139</c:v>
                </c:pt>
                <c:pt idx="46">
                  <c:v>72.9697322467986</c:v>
                </c:pt>
                <c:pt idx="47">
                  <c:v>76.39930955120829</c:v>
                </c:pt>
                <c:pt idx="48">
                  <c:v>80.901136363636368</c:v>
                </c:pt>
                <c:pt idx="49">
                  <c:v>85.588928150765611</c:v>
                </c:pt>
                <c:pt idx="50">
                  <c:v>90.716723549488052</c:v>
                </c:pt>
                <c:pt idx="51">
                  <c:v>97.011627906976742</c:v>
                </c:pt>
                <c:pt idx="52">
                  <c:v>102.36666666666666</c:v>
                </c:pt>
                <c:pt idx="53">
                  <c:v>108.96627906976744</c:v>
                </c:pt>
                <c:pt idx="54">
                  <c:v>115.61098398169337</c:v>
                </c:pt>
                <c:pt idx="55">
                  <c:v>122.83953488372093</c:v>
                </c:pt>
                <c:pt idx="56">
                  <c:v>129.81213535589265</c:v>
                </c:pt>
                <c:pt idx="57">
                  <c:v>136.80365296803652</c:v>
                </c:pt>
                <c:pt idx="58">
                  <c:v>144.79582366589327</c:v>
                </c:pt>
                <c:pt idx="59">
                  <c:v>150.75740318906605</c:v>
                </c:pt>
                <c:pt idx="60">
                  <c:v>157.67281105990784</c:v>
                </c:pt>
                <c:pt idx="61">
                  <c:v>164.65177548682703</c:v>
                </c:pt>
                <c:pt idx="62">
                  <c:v>171.26082004555809</c:v>
                </c:pt>
                <c:pt idx="63">
                  <c:v>178.8686046511628</c:v>
                </c:pt>
                <c:pt idx="64">
                  <c:v>184.348623853211</c:v>
                </c:pt>
                <c:pt idx="65">
                  <c:v>191.1433447098976</c:v>
                </c:pt>
                <c:pt idx="66">
                  <c:v>193.4719827586207</c:v>
                </c:pt>
                <c:pt idx="67">
                  <c:v>194.52994923857867</c:v>
                </c:pt>
                <c:pt idx="68">
                  <c:v>198.52542372881356</c:v>
                </c:pt>
                <c:pt idx="69">
                  <c:v>202.49493927125505</c:v>
                </c:pt>
                <c:pt idx="70">
                  <c:v>203.94801223241589</c:v>
                </c:pt>
                <c:pt idx="71">
                  <c:v>204.41971544715446</c:v>
                </c:pt>
                <c:pt idx="72">
                  <c:v>205.22819472616632</c:v>
                </c:pt>
                <c:pt idx="73">
                  <c:v>206.47205588822357</c:v>
                </c:pt>
                <c:pt idx="74">
                  <c:v>210.12817904374364</c:v>
                </c:pt>
                <c:pt idx="75">
                  <c:v>215.7540650406504</c:v>
                </c:pt>
                <c:pt idx="76">
                  <c:v>218.58575727181545</c:v>
                </c:pt>
                <c:pt idx="77">
                  <c:v>222.06393606393607</c:v>
                </c:pt>
                <c:pt idx="78">
                  <c:v>226.60847628657922</c:v>
                </c:pt>
                <c:pt idx="79">
                  <c:v>227.9989888776542</c:v>
                </c:pt>
                <c:pt idx="80">
                  <c:v>230.70040080160319</c:v>
                </c:pt>
                <c:pt idx="81">
                  <c:v>234.06506506506506</c:v>
                </c:pt>
                <c:pt idx="82">
                  <c:v>237.63709677419354</c:v>
                </c:pt>
                <c:pt idx="83">
                  <c:v>240.23313492063491</c:v>
                </c:pt>
                <c:pt idx="84">
                  <c:v>242.54671968190854</c:v>
                </c:pt>
                <c:pt idx="85">
                  <c:v>245.23400000000001</c:v>
                </c:pt>
                <c:pt idx="86">
                  <c:v>248.54029850746269</c:v>
                </c:pt>
                <c:pt idx="87">
                  <c:v>250.6904761904762</c:v>
                </c:pt>
                <c:pt idx="88">
                  <c:v>253.43849206349208</c:v>
                </c:pt>
                <c:pt idx="89">
                  <c:v>255.89597644749756</c:v>
                </c:pt>
                <c:pt idx="90">
                  <c:v>258.58399209486169</c:v>
                </c:pt>
                <c:pt idx="91">
                  <c:v>260.25572139303483</c:v>
                </c:pt>
                <c:pt idx="92">
                  <c:v>262.32245301681502</c:v>
                </c:pt>
                <c:pt idx="93">
                  <c:v>265.2950980392157</c:v>
                </c:pt>
                <c:pt idx="94">
                  <c:v>264.96942800788952</c:v>
                </c:pt>
                <c:pt idx="95">
                  <c:v>267.45383867832845</c:v>
                </c:pt>
                <c:pt idx="96">
                  <c:v>267.0165208940719</c:v>
                </c:pt>
                <c:pt idx="97">
                  <c:v>268.28207639569052</c:v>
                </c:pt>
                <c:pt idx="98">
                  <c:v>269.17793240556659</c:v>
                </c:pt>
                <c:pt idx="99">
                  <c:v>273.01377952755905</c:v>
                </c:pt>
                <c:pt idx="100">
                  <c:v>270.22266800401206</c:v>
                </c:pt>
                <c:pt idx="101">
                  <c:v>273.0450980392157</c:v>
                </c:pt>
                <c:pt idx="102">
                  <c:v>273.30994152046782</c:v>
                </c:pt>
                <c:pt idx="103">
                  <c:v>271.63235294117646</c:v>
                </c:pt>
                <c:pt idx="104">
                  <c:v>271.01573254670598</c:v>
                </c:pt>
                <c:pt idx="105">
                  <c:v>272.70902036857422</c:v>
                </c:pt>
                <c:pt idx="106">
                  <c:v>273.32416502946955</c:v>
                </c:pt>
                <c:pt idx="107">
                  <c:v>270.58546168958742</c:v>
                </c:pt>
                <c:pt idx="108">
                  <c:v>272.01157184185149</c:v>
                </c:pt>
                <c:pt idx="109">
                  <c:v>270.84282907662083</c:v>
                </c:pt>
                <c:pt idx="110">
                  <c:v>272.37488015340364</c:v>
                </c:pt>
                <c:pt idx="111">
                  <c:v>276.60412573673869</c:v>
                </c:pt>
                <c:pt idx="112">
                  <c:v>279.5793103448276</c:v>
                </c:pt>
                <c:pt idx="113">
                  <c:v>287.92697176241478</c:v>
                </c:pt>
                <c:pt idx="114">
                  <c:v>299.2</c:v>
                </c:pt>
                <c:pt idx="115">
                  <c:v>313.87144259077525</c:v>
                </c:pt>
                <c:pt idx="116">
                  <c:v>329.14985308521057</c:v>
                </c:pt>
                <c:pt idx="117">
                  <c:v>347.60485436893202</c:v>
                </c:pt>
                <c:pt idx="118">
                  <c:v>366.28487804878051</c:v>
                </c:pt>
                <c:pt idx="119">
                  <c:v>387.27470355731225</c:v>
                </c:pt>
                <c:pt idx="120">
                  <c:v>409.29142300194934</c:v>
                </c:pt>
                <c:pt idx="121">
                  <c:v>426.06403940886702</c:v>
                </c:pt>
                <c:pt idx="122">
                  <c:v>444.28265107212474</c:v>
                </c:pt>
                <c:pt idx="123">
                  <c:v>460.90677134445536</c:v>
                </c:pt>
                <c:pt idx="124">
                  <c:v>474.27029702970299</c:v>
                </c:pt>
                <c:pt idx="125">
                  <c:v>488.30746561886053</c:v>
                </c:pt>
                <c:pt idx="126">
                  <c:v>499.39823874755382</c:v>
                </c:pt>
                <c:pt idx="127">
                  <c:v>510.52818991097922</c:v>
                </c:pt>
                <c:pt idx="128">
                  <c:v>519.31733594515185</c:v>
                </c:pt>
                <c:pt idx="129">
                  <c:v>527.57365853658541</c:v>
                </c:pt>
                <c:pt idx="130">
                  <c:v>533.9931640625</c:v>
                </c:pt>
                <c:pt idx="131">
                  <c:v>542.21705426356584</c:v>
                </c:pt>
                <c:pt idx="132">
                  <c:v>546.52380952380952</c:v>
                </c:pt>
                <c:pt idx="133">
                  <c:v>552.46908734052988</c:v>
                </c:pt>
                <c:pt idx="134">
                  <c:v>555.3763440860215</c:v>
                </c:pt>
                <c:pt idx="135">
                  <c:v>558.90294117647056</c:v>
                </c:pt>
                <c:pt idx="136">
                  <c:v>560.00687622789781</c:v>
                </c:pt>
                <c:pt idx="137">
                  <c:v>558.55870841487285</c:v>
                </c:pt>
                <c:pt idx="138">
                  <c:v>555.82570593962998</c:v>
                </c:pt>
                <c:pt idx="139">
                  <c:v>548.56973293768544</c:v>
                </c:pt>
                <c:pt idx="140">
                  <c:v>541.20941402497601</c:v>
                </c:pt>
                <c:pt idx="141">
                  <c:v>530.98522167487681</c:v>
                </c:pt>
                <c:pt idx="142">
                  <c:v>518.51764705882351</c:v>
                </c:pt>
                <c:pt idx="143">
                  <c:v>500.46944713870027</c:v>
                </c:pt>
              </c:numCache>
            </c:numRef>
          </c:val>
        </c:ser>
        <c:ser>
          <c:idx val="1"/>
          <c:order val="1"/>
          <c:tx>
            <c:strRef>
              <c:f>Report!$N$1</c:f>
              <c:strCache>
                <c:ptCount val="1"/>
                <c:pt idx="0">
                  <c:v>Simulation (10 min)</c:v>
                </c:pt>
              </c:strCache>
            </c:strRef>
          </c:tx>
          <c:spPr>
            <a:ln w="63500">
              <a:solidFill>
                <a:srgbClr val="0303BD"/>
              </a:solidFill>
              <a:prstDash val="sysDot"/>
            </a:ln>
          </c:spPr>
          <c:marker>
            <c:symbol val="none"/>
          </c:marker>
          <c:cat>
            <c:numRef>
              <c:f>Report!$R$2:$R$145</c:f>
              <c:numCache>
                <c:formatCode>General</c:formatCode>
                <c:ptCount val="144"/>
                <c:pt idx="0" formatCode="h:mm">
                  <c:v>0</c:v>
                </c:pt>
                <c:pt idx="6" formatCode="h:mm">
                  <c:v>4.1666666666666664E-2</c:v>
                </c:pt>
                <c:pt idx="12" formatCode="h:mm">
                  <c:v>8.3333333333333301E-2</c:v>
                </c:pt>
                <c:pt idx="18" formatCode="h:mm">
                  <c:v>0.125</c:v>
                </c:pt>
                <c:pt idx="24" formatCode="h:mm">
                  <c:v>0.16666666666666699</c:v>
                </c:pt>
                <c:pt idx="30" formatCode="h:mm">
                  <c:v>0.20833333333333301</c:v>
                </c:pt>
                <c:pt idx="36" formatCode="h:mm">
                  <c:v>0.25</c:v>
                </c:pt>
                <c:pt idx="42" formatCode="h:mm">
                  <c:v>0.29166666666666702</c:v>
                </c:pt>
                <c:pt idx="48" formatCode="h:mm">
                  <c:v>0.33333333333333298</c:v>
                </c:pt>
                <c:pt idx="54" formatCode="h:mm">
                  <c:v>0.375</c:v>
                </c:pt>
                <c:pt idx="60" formatCode="h:mm">
                  <c:v>0.41666666666666702</c:v>
                </c:pt>
                <c:pt idx="66" formatCode="h:mm">
                  <c:v>0.45833333333333298</c:v>
                </c:pt>
                <c:pt idx="72" formatCode="h:mm">
                  <c:v>0.5</c:v>
                </c:pt>
                <c:pt idx="78" formatCode="h:mm">
                  <c:v>0.54166666666666696</c:v>
                </c:pt>
                <c:pt idx="84" formatCode="h:mm">
                  <c:v>0.58333333333333304</c:v>
                </c:pt>
                <c:pt idx="90" formatCode="h:mm">
                  <c:v>0.625</c:v>
                </c:pt>
                <c:pt idx="96" formatCode="h:mm">
                  <c:v>0.66666666666666696</c:v>
                </c:pt>
                <c:pt idx="102" formatCode="h:mm">
                  <c:v>0.70833333333333304</c:v>
                </c:pt>
                <c:pt idx="108" formatCode="h:mm">
                  <c:v>0.75</c:v>
                </c:pt>
                <c:pt idx="114" formatCode="h:mm">
                  <c:v>0.79166666666666696</c:v>
                </c:pt>
                <c:pt idx="120" formatCode="h:mm">
                  <c:v>0.83333333333333304</c:v>
                </c:pt>
                <c:pt idx="126" formatCode="h:mm">
                  <c:v>0.875</c:v>
                </c:pt>
                <c:pt idx="132" formatCode="h:mm">
                  <c:v>0.91666666666666696</c:v>
                </c:pt>
                <c:pt idx="138" formatCode="h:mm">
                  <c:v>0.95833333333333304</c:v>
                </c:pt>
              </c:numCache>
            </c:numRef>
          </c:cat>
          <c:val>
            <c:numRef>
              <c:f>Report!$N$2:$N$145</c:f>
              <c:numCache>
                <c:formatCode>General</c:formatCode>
                <c:ptCount val="144"/>
                <c:pt idx="0">
                  <c:v>457.5</c:v>
                </c:pt>
                <c:pt idx="1">
                  <c:v>437.58333333333331</c:v>
                </c:pt>
                <c:pt idx="2">
                  <c:v>410.58333333333331</c:v>
                </c:pt>
                <c:pt idx="3">
                  <c:v>389.08333333333331</c:v>
                </c:pt>
                <c:pt idx="4">
                  <c:v>364.66666666666669</c:v>
                </c:pt>
                <c:pt idx="5">
                  <c:v>342.08333333333331</c:v>
                </c:pt>
                <c:pt idx="6">
                  <c:v>317</c:v>
                </c:pt>
                <c:pt idx="7">
                  <c:v>295.83333333333331</c:v>
                </c:pt>
                <c:pt idx="8">
                  <c:v>271.33333333333331</c:v>
                </c:pt>
                <c:pt idx="9">
                  <c:v>260.16666666666669</c:v>
                </c:pt>
                <c:pt idx="10">
                  <c:v>241.41666666666666</c:v>
                </c:pt>
                <c:pt idx="11">
                  <c:v>224.33333333333334</c:v>
                </c:pt>
                <c:pt idx="12">
                  <c:v>206.16666666666666</c:v>
                </c:pt>
                <c:pt idx="13">
                  <c:v>190.25</c:v>
                </c:pt>
                <c:pt idx="14">
                  <c:v>176.41666666666666</c:v>
                </c:pt>
                <c:pt idx="15">
                  <c:v>162.25</c:v>
                </c:pt>
                <c:pt idx="16">
                  <c:v>152.5</c:v>
                </c:pt>
                <c:pt idx="17">
                  <c:v>141.66666666666666</c:v>
                </c:pt>
                <c:pt idx="18">
                  <c:v>130.25</c:v>
                </c:pt>
                <c:pt idx="19">
                  <c:v>120</c:v>
                </c:pt>
                <c:pt idx="20">
                  <c:v>109.75</c:v>
                </c:pt>
                <c:pt idx="21">
                  <c:v>100.83333333333333</c:v>
                </c:pt>
                <c:pt idx="22">
                  <c:v>92.416666666666671</c:v>
                </c:pt>
                <c:pt idx="23">
                  <c:v>82.25</c:v>
                </c:pt>
                <c:pt idx="24">
                  <c:v>74.833333333333329</c:v>
                </c:pt>
                <c:pt idx="25">
                  <c:v>67.5</c:v>
                </c:pt>
                <c:pt idx="26">
                  <c:v>61.75</c:v>
                </c:pt>
                <c:pt idx="27">
                  <c:v>58.75</c:v>
                </c:pt>
                <c:pt idx="28">
                  <c:v>53.333333333333336</c:v>
                </c:pt>
                <c:pt idx="29">
                  <c:v>50.583333333333336</c:v>
                </c:pt>
                <c:pt idx="30">
                  <c:v>48.333333333333336</c:v>
                </c:pt>
                <c:pt idx="31">
                  <c:v>45.916666666666664</c:v>
                </c:pt>
                <c:pt idx="32">
                  <c:v>43.833333333333336</c:v>
                </c:pt>
                <c:pt idx="33">
                  <c:v>41.666666666666664</c:v>
                </c:pt>
                <c:pt idx="34">
                  <c:v>37.75</c:v>
                </c:pt>
                <c:pt idx="35">
                  <c:v>37.416666666666664</c:v>
                </c:pt>
                <c:pt idx="36">
                  <c:v>37</c:v>
                </c:pt>
                <c:pt idx="37">
                  <c:v>37.333333333333336</c:v>
                </c:pt>
                <c:pt idx="38">
                  <c:v>38.25</c:v>
                </c:pt>
                <c:pt idx="39">
                  <c:v>37.333333333333336</c:v>
                </c:pt>
                <c:pt idx="40">
                  <c:v>38.166666666666664</c:v>
                </c:pt>
                <c:pt idx="41">
                  <c:v>38.916666666666664</c:v>
                </c:pt>
                <c:pt idx="42">
                  <c:v>41.5</c:v>
                </c:pt>
                <c:pt idx="43">
                  <c:v>42.5</c:v>
                </c:pt>
                <c:pt idx="44">
                  <c:v>43.25</c:v>
                </c:pt>
                <c:pt idx="45">
                  <c:v>44.5</c:v>
                </c:pt>
                <c:pt idx="46">
                  <c:v>47.166666666666664</c:v>
                </c:pt>
                <c:pt idx="47">
                  <c:v>50.416666666666664</c:v>
                </c:pt>
                <c:pt idx="48">
                  <c:v>55.666666666666664</c:v>
                </c:pt>
                <c:pt idx="49">
                  <c:v>59.916666666666664</c:v>
                </c:pt>
                <c:pt idx="50">
                  <c:v>65.75</c:v>
                </c:pt>
                <c:pt idx="51">
                  <c:v>72</c:v>
                </c:pt>
                <c:pt idx="52">
                  <c:v>76.5</c:v>
                </c:pt>
                <c:pt idx="53">
                  <c:v>81.666666666666671</c:v>
                </c:pt>
                <c:pt idx="54">
                  <c:v>87.416666666666671</c:v>
                </c:pt>
                <c:pt idx="55">
                  <c:v>98.166666666666671</c:v>
                </c:pt>
                <c:pt idx="56">
                  <c:v>106.08333333333333</c:v>
                </c:pt>
                <c:pt idx="57">
                  <c:v>114.25</c:v>
                </c:pt>
                <c:pt idx="58">
                  <c:v>120.41666666666667</c:v>
                </c:pt>
                <c:pt idx="59">
                  <c:v>124.83333333333333</c:v>
                </c:pt>
                <c:pt idx="60">
                  <c:v>130.33333333333334</c:v>
                </c:pt>
                <c:pt idx="61">
                  <c:v>136.66666666666666</c:v>
                </c:pt>
                <c:pt idx="62">
                  <c:v>145.33333333333334</c:v>
                </c:pt>
                <c:pt idx="63">
                  <c:v>153.83333333333334</c:v>
                </c:pt>
                <c:pt idx="64">
                  <c:v>160.41666666666666</c:v>
                </c:pt>
                <c:pt idx="65">
                  <c:v>166.16666666666666</c:v>
                </c:pt>
                <c:pt idx="66">
                  <c:v>167.08333333333334</c:v>
                </c:pt>
                <c:pt idx="67">
                  <c:v>166.75</c:v>
                </c:pt>
                <c:pt idx="68">
                  <c:v>168.66666666666666</c:v>
                </c:pt>
                <c:pt idx="69">
                  <c:v>170</c:v>
                </c:pt>
                <c:pt idx="70">
                  <c:v>175.16666666666666</c:v>
                </c:pt>
                <c:pt idx="71">
                  <c:v>177.16666666666666</c:v>
                </c:pt>
                <c:pt idx="72">
                  <c:v>174.5</c:v>
                </c:pt>
                <c:pt idx="73">
                  <c:v>180</c:v>
                </c:pt>
                <c:pt idx="74">
                  <c:v>182.08333333333334</c:v>
                </c:pt>
                <c:pt idx="75">
                  <c:v>188.58333333333334</c:v>
                </c:pt>
                <c:pt idx="76">
                  <c:v>193</c:v>
                </c:pt>
                <c:pt idx="77">
                  <c:v>196.75</c:v>
                </c:pt>
                <c:pt idx="78">
                  <c:v>203</c:v>
                </c:pt>
                <c:pt idx="79">
                  <c:v>208.83333333333334</c:v>
                </c:pt>
                <c:pt idx="80">
                  <c:v>210</c:v>
                </c:pt>
                <c:pt idx="81">
                  <c:v>210.58333333333334</c:v>
                </c:pt>
                <c:pt idx="82">
                  <c:v>211.83333333333334</c:v>
                </c:pt>
                <c:pt idx="83">
                  <c:v>216.58333333333334</c:v>
                </c:pt>
                <c:pt idx="84">
                  <c:v>219.16666666666666</c:v>
                </c:pt>
                <c:pt idx="85">
                  <c:v>226.75</c:v>
                </c:pt>
                <c:pt idx="86">
                  <c:v>227</c:v>
                </c:pt>
                <c:pt idx="87">
                  <c:v>233.16666666666666</c:v>
                </c:pt>
                <c:pt idx="88">
                  <c:v>236.25</c:v>
                </c:pt>
                <c:pt idx="89">
                  <c:v>240</c:v>
                </c:pt>
                <c:pt idx="90">
                  <c:v>241.41666666666666</c:v>
                </c:pt>
                <c:pt idx="91">
                  <c:v>243.41666666666666</c:v>
                </c:pt>
                <c:pt idx="92">
                  <c:v>243.91666666666666</c:v>
                </c:pt>
                <c:pt idx="93">
                  <c:v>246.33333333333334</c:v>
                </c:pt>
                <c:pt idx="94">
                  <c:v>248.08333333333334</c:v>
                </c:pt>
                <c:pt idx="95">
                  <c:v>250</c:v>
                </c:pt>
                <c:pt idx="96">
                  <c:v>247.91666666666666</c:v>
                </c:pt>
                <c:pt idx="97">
                  <c:v>249.58333333333334</c:v>
                </c:pt>
                <c:pt idx="98">
                  <c:v>249.5</c:v>
                </c:pt>
                <c:pt idx="99">
                  <c:v>254.33333333333334</c:v>
                </c:pt>
                <c:pt idx="100">
                  <c:v>252.83333333333334</c:v>
                </c:pt>
                <c:pt idx="101">
                  <c:v>252.66666666666666</c:v>
                </c:pt>
                <c:pt idx="102">
                  <c:v>254.5</c:v>
                </c:pt>
                <c:pt idx="103">
                  <c:v>257.58333333333331</c:v>
                </c:pt>
                <c:pt idx="104">
                  <c:v>258.66666666666669</c:v>
                </c:pt>
                <c:pt idx="105">
                  <c:v>260.25</c:v>
                </c:pt>
                <c:pt idx="106">
                  <c:v>261.5</c:v>
                </c:pt>
                <c:pt idx="107">
                  <c:v>259.58333333333331</c:v>
                </c:pt>
                <c:pt idx="108">
                  <c:v>260.5</c:v>
                </c:pt>
                <c:pt idx="109">
                  <c:v>266.75</c:v>
                </c:pt>
                <c:pt idx="110">
                  <c:v>265.91666666666669</c:v>
                </c:pt>
                <c:pt idx="111">
                  <c:v>271.33333333333331</c:v>
                </c:pt>
                <c:pt idx="112">
                  <c:v>278.25</c:v>
                </c:pt>
                <c:pt idx="113">
                  <c:v>287.25</c:v>
                </c:pt>
                <c:pt idx="114">
                  <c:v>296.41666666666669</c:v>
                </c:pt>
                <c:pt idx="115">
                  <c:v>307.58333333333331</c:v>
                </c:pt>
                <c:pt idx="116">
                  <c:v>322.83333333333331</c:v>
                </c:pt>
                <c:pt idx="117">
                  <c:v>338.58333333333331</c:v>
                </c:pt>
                <c:pt idx="118">
                  <c:v>354.66666666666669</c:v>
                </c:pt>
                <c:pt idx="119">
                  <c:v>371.41666666666669</c:v>
                </c:pt>
                <c:pt idx="120">
                  <c:v>396</c:v>
                </c:pt>
                <c:pt idx="121">
                  <c:v>416.91666666666669</c:v>
                </c:pt>
                <c:pt idx="122">
                  <c:v>433.16666666666669</c:v>
                </c:pt>
                <c:pt idx="123">
                  <c:v>446.5</c:v>
                </c:pt>
                <c:pt idx="124">
                  <c:v>464.5</c:v>
                </c:pt>
                <c:pt idx="125">
                  <c:v>477.83333333333331</c:v>
                </c:pt>
                <c:pt idx="126">
                  <c:v>496.25</c:v>
                </c:pt>
                <c:pt idx="127">
                  <c:v>507.83333333333331</c:v>
                </c:pt>
                <c:pt idx="128">
                  <c:v>520.08333333333337</c:v>
                </c:pt>
                <c:pt idx="129">
                  <c:v>530.33333333333337</c:v>
                </c:pt>
                <c:pt idx="130">
                  <c:v>537.16666666666663</c:v>
                </c:pt>
                <c:pt idx="131">
                  <c:v>539.66666666666663</c:v>
                </c:pt>
                <c:pt idx="132">
                  <c:v>542.33333333333337</c:v>
                </c:pt>
                <c:pt idx="133">
                  <c:v>547.16666666666663</c:v>
                </c:pt>
                <c:pt idx="134">
                  <c:v>546.41666666666663</c:v>
                </c:pt>
                <c:pt idx="135">
                  <c:v>552.58333333333337</c:v>
                </c:pt>
                <c:pt idx="136">
                  <c:v>550.5</c:v>
                </c:pt>
                <c:pt idx="137">
                  <c:v>547.66666666666663</c:v>
                </c:pt>
                <c:pt idx="138">
                  <c:v>544</c:v>
                </c:pt>
                <c:pt idx="139">
                  <c:v>533.08333333333337</c:v>
                </c:pt>
                <c:pt idx="140">
                  <c:v>527.08333333333337</c:v>
                </c:pt>
                <c:pt idx="141">
                  <c:v>516.08333333333337</c:v>
                </c:pt>
                <c:pt idx="142">
                  <c:v>499.58333333333331</c:v>
                </c:pt>
                <c:pt idx="143">
                  <c:v>480.41666666666669</c:v>
                </c:pt>
              </c:numCache>
            </c:numRef>
          </c:val>
        </c:ser>
        <c:ser>
          <c:idx val="2"/>
          <c:order val="2"/>
          <c:tx>
            <c:strRef>
              <c:f>Report!$O$1</c:f>
              <c:strCache>
                <c:ptCount val="1"/>
                <c:pt idx="0">
                  <c:v>Simulation (1 h)</c:v>
                </c:pt>
              </c:strCache>
            </c:strRef>
          </c:tx>
          <c:spPr>
            <a:ln w="63500">
              <a:solidFill>
                <a:srgbClr val="FD5955"/>
              </a:solidFill>
              <a:prstDash val="sysDash"/>
            </a:ln>
          </c:spPr>
          <c:marker>
            <c:symbol val="none"/>
          </c:marker>
          <c:cat>
            <c:numRef>
              <c:f>Report!$R$2:$R$145</c:f>
              <c:numCache>
                <c:formatCode>General</c:formatCode>
                <c:ptCount val="144"/>
                <c:pt idx="0" formatCode="h:mm">
                  <c:v>0</c:v>
                </c:pt>
                <c:pt idx="6" formatCode="h:mm">
                  <c:v>4.1666666666666664E-2</c:v>
                </c:pt>
                <c:pt idx="12" formatCode="h:mm">
                  <c:v>8.3333333333333301E-2</c:v>
                </c:pt>
                <c:pt idx="18" formatCode="h:mm">
                  <c:v>0.125</c:v>
                </c:pt>
                <c:pt idx="24" formatCode="h:mm">
                  <c:v>0.16666666666666699</c:v>
                </c:pt>
                <c:pt idx="30" formatCode="h:mm">
                  <c:v>0.20833333333333301</c:v>
                </c:pt>
                <c:pt idx="36" formatCode="h:mm">
                  <c:v>0.25</c:v>
                </c:pt>
                <c:pt idx="42" formatCode="h:mm">
                  <c:v>0.29166666666666702</c:v>
                </c:pt>
                <c:pt idx="48" formatCode="h:mm">
                  <c:v>0.33333333333333298</c:v>
                </c:pt>
                <c:pt idx="54" formatCode="h:mm">
                  <c:v>0.375</c:v>
                </c:pt>
                <c:pt idx="60" formatCode="h:mm">
                  <c:v>0.41666666666666702</c:v>
                </c:pt>
                <c:pt idx="66" formatCode="h:mm">
                  <c:v>0.45833333333333298</c:v>
                </c:pt>
                <c:pt idx="72" formatCode="h:mm">
                  <c:v>0.5</c:v>
                </c:pt>
                <c:pt idx="78" formatCode="h:mm">
                  <c:v>0.54166666666666696</c:v>
                </c:pt>
                <c:pt idx="84" formatCode="h:mm">
                  <c:v>0.58333333333333304</c:v>
                </c:pt>
                <c:pt idx="90" formatCode="h:mm">
                  <c:v>0.625</c:v>
                </c:pt>
                <c:pt idx="96" formatCode="h:mm">
                  <c:v>0.66666666666666696</c:v>
                </c:pt>
                <c:pt idx="102" formatCode="h:mm">
                  <c:v>0.70833333333333304</c:v>
                </c:pt>
                <c:pt idx="108" formatCode="h:mm">
                  <c:v>0.75</c:v>
                </c:pt>
                <c:pt idx="114" formatCode="h:mm">
                  <c:v>0.79166666666666696</c:v>
                </c:pt>
                <c:pt idx="120" formatCode="h:mm">
                  <c:v>0.83333333333333304</c:v>
                </c:pt>
                <c:pt idx="126" formatCode="h:mm">
                  <c:v>0.875</c:v>
                </c:pt>
                <c:pt idx="132" formatCode="h:mm">
                  <c:v>0.91666666666666696</c:v>
                </c:pt>
                <c:pt idx="138" formatCode="h:mm">
                  <c:v>0.95833333333333304</c:v>
                </c:pt>
              </c:numCache>
            </c:numRef>
          </c:cat>
          <c:val>
            <c:numRef>
              <c:f>Report!$O$2:$O$145</c:f>
              <c:numCache>
                <c:formatCode>General</c:formatCode>
                <c:ptCount val="144"/>
                <c:pt idx="0">
                  <c:v>457.58333333333331</c:v>
                </c:pt>
                <c:pt idx="1">
                  <c:v>434.5</c:v>
                </c:pt>
                <c:pt idx="2">
                  <c:v>408.5</c:v>
                </c:pt>
                <c:pt idx="3">
                  <c:v>381.66666666666669</c:v>
                </c:pt>
                <c:pt idx="4">
                  <c:v>360.41666666666669</c:v>
                </c:pt>
                <c:pt idx="5">
                  <c:v>339.33333333333331</c:v>
                </c:pt>
                <c:pt idx="6">
                  <c:v>319.58333333333331</c:v>
                </c:pt>
                <c:pt idx="7">
                  <c:v>300.33333333333331</c:v>
                </c:pt>
                <c:pt idx="8">
                  <c:v>280.66666666666669</c:v>
                </c:pt>
                <c:pt idx="9">
                  <c:v>261.58333333333331</c:v>
                </c:pt>
                <c:pt idx="10">
                  <c:v>241.33333333333334</c:v>
                </c:pt>
                <c:pt idx="11">
                  <c:v>221.16666666666666</c:v>
                </c:pt>
                <c:pt idx="12">
                  <c:v>207.25</c:v>
                </c:pt>
                <c:pt idx="13">
                  <c:v>190.58333333333334</c:v>
                </c:pt>
                <c:pt idx="14">
                  <c:v>177.75</c:v>
                </c:pt>
                <c:pt idx="15">
                  <c:v>163.16666666666666</c:v>
                </c:pt>
                <c:pt idx="16">
                  <c:v>146.66666666666666</c:v>
                </c:pt>
                <c:pt idx="17">
                  <c:v>134.41666666666666</c:v>
                </c:pt>
                <c:pt idx="18">
                  <c:v>124.58333333333333</c:v>
                </c:pt>
                <c:pt idx="19">
                  <c:v>114.41666666666667</c:v>
                </c:pt>
                <c:pt idx="20">
                  <c:v>104.25</c:v>
                </c:pt>
                <c:pt idx="21">
                  <c:v>93.583333333333329</c:v>
                </c:pt>
                <c:pt idx="22">
                  <c:v>82.916666666666671</c:v>
                </c:pt>
                <c:pt idx="23">
                  <c:v>72.25</c:v>
                </c:pt>
                <c:pt idx="24">
                  <c:v>67.083333333333329</c:v>
                </c:pt>
                <c:pt idx="25">
                  <c:v>62.083333333333336</c:v>
                </c:pt>
                <c:pt idx="26">
                  <c:v>55.75</c:v>
                </c:pt>
                <c:pt idx="27">
                  <c:v>49.166666666666664</c:v>
                </c:pt>
                <c:pt idx="28">
                  <c:v>42.5</c:v>
                </c:pt>
                <c:pt idx="29">
                  <c:v>36.166666666666664</c:v>
                </c:pt>
                <c:pt idx="30">
                  <c:v>32.833333333333336</c:v>
                </c:pt>
                <c:pt idx="31">
                  <c:v>30</c:v>
                </c:pt>
                <c:pt idx="32">
                  <c:v>27.916666666666668</c:v>
                </c:pt>
                <c:pt idx="33">
                  <c:v>25.333333333333332</c:v>
                </c:pt>
                <c:pt idx="34">
                  <c:v>22.416666666666668</c:v>
                </c:pt>
                <c:pt idx="35">
                  <c:v>21.25</c:v>
                </c:pt>
                <c:pt idx="36">
                  <c:v>21</c:v>
                </c:pt>
                <c:pt idx="37">
                  <c:v>21.833333333333332</c:v>
                </c:pt>
                <c:pt idx="38">
                  <c:v>20.5</c:v>
                </c:pt>
                <c:pt idx="39">
                  <c:v>19.75</c:v>
                </c:pt>
                <c:pt idx="40">
                  <c:v>19.5</c:v>
                </c:pt>
                <c:pt idx="41">
                  <c:v>19.166666666666668</c:v>
                </c:pt>
                <c:pt idx="42">
                  <c:v>20.083333333333332</c:v>
                </c:pt>
                <c:pt idx="43">
                  <c:v>22.333333333333332</c:v>
                </c:pt>
                <c:pt idx="44">
                  <c:v>26.416666666666668</c:v>
                </c:pt>
                <c:pt idx="45">
                  <c:v>28.166666666666668</c:v>
                </c:pt>
                <c:pt idx="46">
                  <c:v>30.166666666666668</c:v>
                </c:pt>
                <c:pt idx="47">
                  <c:v>32.083333333333336</c:v>
                </c:pt>
                <c:pt idx="48">
                  <c:v>37.166666666666664</c:v>
                </c:pt>
                <c:pt idx="49">
                  <c:v>42.083333333333336</c:v>
                </c:pt>
                <c:pt idx="50">
                  <c:v>48.666666666666664</c:v>
                </c:pt>
                <c:pt idx="51">
                  <c:v>51.5</c:v>
                </c:pt>
                <c:pt idx="52">
                  <c:v>57.75</c:v>
                </c:pt>
                <c:pt idx="53">
                  <c:v>65.833333333333329</c:v>
                </c:pt>
                <c:pt idx="54">
                  <c:v>72.416666666666671</c:v>
                </c:pt>
                <c:pt idx="55">
                  <c:v>79.583333333333329</c:v>
                </c:pt>
                <c:pt idx="56">
                  <c:v>87.25</c:v>
                </c:pt>
                <c:pt idx="57">
                  <c:v>93.833333333333329</c:v>
                </c:pt>
                <c:pt idx="58">
                  <c:v>104.16666666666667</c:v>
                </c:pt>
                <c:pt idx="59">
                  <c:v>110.91666666666667</c:v>
                </c:pt>
                <c:pt idx="60">
                  <c:v>116.08333333333333</c:v>
                </c:pt>
                <c:pt idx="61">
                  <c:v>122</c:v>
                </c:pt>
                <c:pt idx="62">
                  <c:v>130</c:v>
                </c:pt>
                <c:pt idx="63">
                  <c:v>135.75</c:v>
                </c:pt>
                <c:pt idx="64">
                  <c:v>147.25</c:v>
                </c:pt>
                <c:pt idx="65">
                  <c:v>151.83333333333334</c:v>
                </c:pt>
                <c:pt idx="66">
                  <c:v>158.25</c:v>
                </c:pt>
                <c:pt idx="67">
                  <c:v>161.58333333333334</c:v>
                </c:pt>
                <c:pt idx="68">
                  <c:v>164.91666666666666</c:v>
                </c:pt>
                <c:pt idx="69">
                  <c:v>167.33333333333334</c:v>
                </c:pt>
                <c:pt idx="70">
                  <c:v>169.91666666666666</c:v>
                </c:pt>
                <c:pt idx="71">
                  <c:v>171.08333333333334</c:v>
                </c:pt>
                <c:pt idx="72">
                  <c:v>173.33333333333334</c:v>
                </c:pt>
                <c:pt idx="73">
                  <c:v>171.75</c:v>
                </c:pt>
                <c:pt idx="74">
                  <c:v>175.66666666666666</c:v>
                </c:pt>
                <c:pt idx="75">
                  <c:v>178.91666666666666</c:v>
                </c:pt>
                <c:pt idx="76">
                  <c:v>179</c:v>
                </c:pt>
                <c:pt idx="77">
                  <c:v>181.25</c:v>
                </c:pt>
                <c:pt idx="78">
                  <c:v>184.66666666666666</c:v>
                </c:pt>
                <c:pt idx="79">
                  <c:v>187.5</c:v>
                </c:pt>
                <c:pt idx="80">
                  <c:v>193.41666666666666</c:v>
                </c:pt>
                <c:pt idx="81">
                  <c:v>199.25</c:v>
                </c:pt>
                <c:pt idx="82">
                  <c:v>204.75</c:v>
                </c:pt>
                <c:pt idx="83">
                  <c:v>210.66666666666666</c:v>
                </c:pt>
                <c:pt idx="84">
                  <c:v>216.41666666666666</c:v>
                </c:pt>
                <c:pt idx="85">
                  <c:v>219.33333333333334</c:v>
                </c:pt>
                <c:pt idx="86">
                  <c:v>221.25</c:v>
                </c:pt>
                <c:pt idx="87">
                  <c:v>226.25</c:v>
                </c:pt>
                <c:pt idx="88">
                  <c:v>229.75</c:v>
                </c:pt>
                <c:pt idx="89">
                  <c:v>231</c:v>
                </c:pt>
                <c:pt idx="90">
                  <c:v>232.91666666666666</c:v>
                </c:pt>
                <c:pt idx="91">
                  <c:v>230.75</c:v>
                </c:pt>
                <c:pt idx="92">
                  <c:v>232</c:v>
                </c:pt>
                <c:pt idx="93">
                  <c:v>233</c:v>
                </c:pt>
                <c:pt idx="94">
                  <c:v>230.66666666666666</c:v>
                </c:pt>
                <c:pt idx="95">
                  <c:v>233</c:v>
                </c:pt>
                <c:pt idx="96">
                  <c:v>233.16666666666666</c:v>
                </c:pt>
                <c:pt idx="97">
                  <c:v>235.25</c:v>
                </c:pt>
                <c:pt idx="98">
                  <c:v>233.75</c:v>
                </c:pt>
                <c:pt idx="99">
                  <c:v>232.25</c:v>
                </c:pt>
                <c:pt idx="100">
                  <c:v>232.66666666666666</c:v>
                </c:pt>
                <c:pt idx="101">
                  <c:v>232.83333333333334</c:v>
                </c:pt>
                <c:pt idx="102">
                  <c:v>231.08333333333334</c:v>
                </c:pt>
                <c:pt idx="103">
                  <c:v>233</c:v>
                </c:pt>
                <c:pt idx="104">
                  <c:v>227.41666666666666</c:v>
                </c:pt>
                <c:pt idx="105">
                  <c:v>226</c:v>
                </c:pt>
                <c:pt idx="106">
                  <c:v>218.25</c:v>
                </c:pt>
                <c:pt idx="107">
                  <c:v>215.75</c:v>
                </c:pt>
                <c:pt idx="108">
                  <c:v>217.25</c:v>
                </c:pt>
                <c:pt idx="109">
                  <c:v>218.16666666666666</c:v>
                </c:pt>
                <c:pt idx="110">
                  <c:v>222.66666666666666</c:v>
                </c:pt>
                <c:pt idx="111">
                  <c:v>229.25</c:v>
                </c:pt>
                <c:pt idx="112">
                  <c:v>229.33333333333334</c:v>
                </c:pt>
                <c:pt idx="113">
                  <c:v>232.75</c:v>
                </c:pt>
                <c:pt idx="114">
                  <c:v>250.25</c:v>
                </c:pt>
                <c:pt idx="115">
                  <c:v>265.66666666666669</c:v>
                </c:pt>
                <c:pt idx="116">
                  <c:v>277.58333333333331</c:v>
                </c:pt>
                <c:pt idx="117">
                  <c:v>294.75</c:v>
                </c:pt>
                <c:pt idx="118">
                  <c:v>312.25</c:v>
                </c:pt>
                <c:pt idx="119">
                  <c:v>329.75</c:v>
                </c:pt>
                <c:pt idx="120">
                  <c:v>350.25</c:v>
                </c:pt>
                <c:pt idx="121">
                  <c:v>368.83333333333331</c:v>
                </c:pt>
                <c:pt idx="122">
                  <c:v>388.83333333333331</c:v>
                </c:pt>
                <c:pt idx="123">
                  <c:v>407.91666666666669</c:v>
                </c:pt>
                <c:pt idx="124">
                  <c:v>424.41666666666669</c:v>
                </c:pt>
                <c:pt idx="125">
                  <c:v>437.83333333333331</c:v>
                </c:pt>
                <c:pt idx="126">
                  <c:v>451</c:v>
                </c:pt>
                <c:pt idx="127">
                  <c:v>459.08333333333331</c:v>
                </c:pt>
                <c:pt idx="128">
                  <c:v>472.5</c:v>
                </c:pt>
                <c:pt idx="129">
                  <c:v>482.08333333333331</c:v>
                </c:pt>
                <c:pt idx="130">
                  <c:v>489.25</c:v>
                </c:pt>
                <c:pt idx="131">
                  <c:v>496.5</c:v>
                </c:pt>
                <c:pt idx="132">
                  <c:v>494.58333333333331</c:v>
                </c:pt>
                <c:pt idx="133">
                  <c:v>496.25</c:v>
                </c:pt>
                <c:pt idx="134">
                  <c:v>503.08333333333331</c:v>
                </c:pt>
                <c:pt idx="135">
                  <c:v>503.08333333333331</c:v>
                </c:pt>
                <c:pt idx="136">
                  <c:v>503.83333333333331</c:v>
                </c:pt>
                <c:pt idx="137">
                  <c:v>505.83333333333331</c:v>
                </c:pt>
                <c:pt idx="138">
                  <c:v>500.08333333333331</c:v>
                </c:pt>
                <c:pt idx="139">
                  <c:v>492.08333333333331</c:v>
                </c:pt>
                <c:pt idx="140">
                  <c:v>484</c:v>
                </c:pt>
                <c:pt idx="141">
                  <c:v>473.25</c:v>
                </c:pt>
                <c:pt idx="142">
                  <c:v>461.83333333333331</c:v>
                </c:pt>
                <c:pt idx="143">
                  <c:v>457.83333333333331</c:v>
                </c:pt>
              </c:numCache>
            </c:numRef>
          </c:val>
        </c:ser>
        <c:marker val="1"/>
        <c:axId val="74320896"/>
        <c:axId val="74323456"/>
      </c:lineChart>
      <c:catAx>
        <c:axId val="74320896"/>
        <c:scaling>
          <c:orientation val="minMax"/>
        </c:scaling>
        <c:axPos val="b"/>
        <c:numFmt formatCode="h:mm" sourceLinked="1"/>
        <c:tickLblPos val="nextTo"/>
        <c:txPr>
          <a:bodyPr/>
          <a:lstStyle/>
          <a:p>
            <a:pPr>
              <a:defRPr sz="1800"/>
            </a:pPr>
            <a:endParaRPr lang="sr-Latn-CS"/>
          </a:p>
        </c:txPr>
        <c:crossAx val="74323456"/>
        <c:crosses val="autoZero"/>
        <c:auto val="1"/>
        <c:lblAlgn val="ctr"/>
        <c:lblOffset val="100"/>
        <c:tickLblSkip val="24"/>
        <c:tickMarkSkip val="24"/>
      </c:catAx>
      <c:valAx>
        <c:axId val="74323456"/>
        <c:scaling>
          <c:orientation val="minMax"/>
        </c:scaling>
        <c:axPos val="l"/>
        <c:majorGridlines/>
        <c:numFmt formatCode="General" sourceLinked="1"/>
        <c:tickLblPos val="nextTo"/>
        <c:txPr>
          <a:bodyPr/>
          <a:lstStyle/>
          <a:p>
            <a:pPr>
              <a:defRPr sz="1800"/>
            </a:pPr>
            <a:endParaRPr lang="sr-Latn-CS"/>
          </a:p>
        </c:txPr>
        <c:crossAx val="74320896"/>
        <c:crosses val="autoZero"/>
        <c:crossBetween val="between"/>
      </c:valAx>
    </c:plotArea>
    <c:legend>
      <c:legendPos val="t"/>
      <c:layout>
        <c:manualLayout>
          <c:xMode val="edge"/>
          <c:yMode val="edge"/>
          <c:x val="5.9045465216192264E-2"/>
          <c:y val="9.2193625311473321E-2"/>
          <c:w val="0.89999997151016631"/>
          <c:h val="0.11894554993921556"/>
        </c:manualLayout>
      </c:layout>
      <c:txPr>
        <a:bodyPr/>
        <a:lstStyle/>
        <a:p>
          <a:pPr>
            <a:defRPr sz="1800"/>
          </a:pPr>
          <a:endParaRPr lang="sr-Latn-C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r-HR"/>
  <c:chart>
    <c:title>
      <c:layout/>
    </c:title>
    <c:plotArea>
      <c:layout>
        <c:manualLayout>
          <c:layoutTarget val="inner"/>
          <c:xMode val="edge"/>
          <c:yMode val="edge"/>
          <c:x val="0.2165566666666667"/>
          <c:y val="0.11145778652668417"/>
          <c:w val="0.48057388743939228"/>
          <c:h val="0.80130650335374742"/>
        </c:manualLayout>
      </c:layout>
      <c:radarChart>
        <c:radarStyle val="marker"/>
        <c:ser>
          <c:idx val="1"/>
          <c:order val="0"/>
          <c:tx>
            <c:v>Trading</c:v>
          </c:tx>
          <c:spPr>
            <a:ln>
              <a:solidFill>
                <a:srgbClr val="FF0000"/>
              </a:solidFill>
              <a:prstDash val="solid"/>
            </a:ln>
          </c:spPr>
          <c:marker>
            <c:symbol val="x"/>
            <c:size val="5"/>
            <c:spPr>
              <a:noFill/>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Sheet1!$O$12:$U$12</c:f>
              <c:numCache>
                <c:formatCode>General</c:formatCode>
                <c:ptCount val="7"/>
                <c:pt idx="0">
                  <c:v>70</c:v>
                </c:pt>
                <c:pt idx="1">
                  <c:v>10</c:v>
                </c:pt>
                <c:pt idx="2">
                  <c:v>10</c:v>
                </c:pt>
                <c:pt idx="3">
                  <c:v>10</c:v>
                </c:pt>
                <c:pt idx="4">
                  <c:v>10</c:v>
                </c:pt>
                <c:pt idx="5">
                  <c:v>10</c:v>
                </c:pt>
                <c:pt idx="6">
                  <c:v>20</c:v>
                </c:pt>
              </c:numCache>
            </c:numRef>
          </c:val>
        </c:ser>
        <c:axId val="54774016"/>
        <c:axId val="54657024"/>
      </c:radarChart>
      <c:catAx>
        <c:axId val="54774016"/>
        <c:scaling>
          <c:orientation val="minMax"/>
        </c:scaling>
        <c:axPos val="b"/>
        <c:majorGridlines>
          <c:spPr>
            <a:ln w="19050">
              <a:solidFill>
                <a:schemeClr val="tx1"/>
              </a:solidFill>
            </a:ln>
          </c:spPr>
        </c:majorGridlines>
        <c:numFmt formatCode="General" sourceLinked="1"/>
        <c:tickLblPos val="nextTo"/>
        <c:txPr>
          <a:bodyPr rot="0" vert="horz" anchor="t" anchorCtr="0"/>
          <a:lstStyle/>
          <a:p>
            <a:pPr>
              <a:defRPr sz="1400"/>
            </a:pPr>
            <a:endParaRPr lang="sr-Latn-CS"/>
          </a:p>
        </c:txPr>
        <c:crossAx val="54657024"/>
        <c:crosses val="autoZero"/>
        <c:lblAlgn val="ctr"/>
        <c:lblOffset val="100"/>
      </c:catAx>
      <c:valAx>
        <c:axId val="54657024"/>
        <c:scaling>
          <c:orientation val="minMax"/>
          <c:max val="120"/>
          <c:min val="0"/>
        </c:scaling>
        <c:axPos val="l"/>
        <c:majorGridlines>
          <c:spPr>
            <a:ln>
              <a:solidFill>
                <a:schemeClr val="bg1"/>
              </a:solidFill>
            </a:ln>
          </c:spPr>
        </c:majorGridlines>
        <c:numFmt formatCode="@" sourceLinked="0"/>
        <c:majorTickMark val="cross"/>
        <c:tickLblPos val="nextTo"/>
        <c:spPr>
          <a:ln w="19050">
            <a:solidFill>
              <a:schemeClr val="tx1"/>
            </a:solidFill>
          </a:ln>
        </c:spPr>
        <c:txPr>
          <a:bodyPr/>
          <a:lstStyle/>
          <a:p>
            <a:pPr>
              <a:defRPr sz="100" baseline="0"/>
            </a:pPr>
            <a:endParaRPr lang="sr-Latn-CS"/>
          </a:p>
        </c:txPr>
        <c:crossAx val="54774016"/>
        <c:crosses val="autoZero"/>
        <c:crossBetween val="between"/>
        <c:majorUnit val="130"/>
      </c:valAx>
    </c:plotArea>
    <c:legend>
      <c:legendPos val="b"/>
      <c:layout/>
      <c:txPr>
        <a:bodyPr/>
        <a:lstStyle/>
        <a:p>
          <a:pPr>
            <a:defRPr sz="1400"/>
          </a:pPr>
          <a:endParaRPr lang="sr-Latn-CS"/>
        </a:p>
      </c:txPr>
    </c:legend>
    <c:plotVisOnly val="1"/>
    <c:dispBlanksAs val="gap"/>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2165566666666667"/>
          <c:y val="0.11145778652668417"/>
          <c:w val="0.48057388743939239"/>
          <c:h val="0.80130650335374742"/>
        </c:manualLayout>
      </c:layout>
      <c:radarChart>
        <c:radarStyle val="marker"/>
        <c:ser>
          <c:idx val="2"/>
          <c:order val="0"/>
          <c:tx>
            <c:v>PvP combat</c:v>
          </c:tx>
          <c:spPr>
            <a:ln>
              <a:solidFill>
                <a:srgbClr val="92D050"/>
              </a:solidFill>
              <a:prstDash val="solid"/>
            </a:ln>
          </c:spPr>
          <c:marker>
            <c:symbol val="circle"/>
            <c:size val="5"/>
            <c:spPr>
              <a:solidFill>
                <a:srgbClr val="92D050"/>
              </a:solidFill>
              <a:ln>
                <a:solidFill>
                  <a:srgbClr val="92D050"/>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Sheet1!$O$16:$U$16</c:f>
              <c:numCache>
                <c:formatCode>General</c:formatCode>
                <c:ptCount val="7"/>
                <c:pt idx="0">
                  <c:v>90</c:v>
                </c:pt>
                <c:pt idx="1">
                  <c:v>70</c:v>
                </c:pt>
                <c:pt idx="2">
                  <c:v>100</c:v>
                </c:pt>
                <c:pt idx="3">
                  <c:v>100</c:v>
                </c:pt>
                <c:pt idx="4">
                  <c:v>10</c:v>
                </c:pt>
                <c:pt idx="5">
                  <c:v>100</c:v>
                </c:pt>
                <c:pt idx="6">
                  <c:v>70</c:v>
                </c:pt>
              </c:numCache>
            </c:numRef>
          </c:val>
        </c:ser>
        <c:axId val="54861824"/>
        <c:axId val="54863744"/>
      </c:radarChart>
      <c:catAx>
        <c:axId val="54861824"/>
        <c:scaling>
          <c:orientation val="minMax"/>
        </c:scaling>
        <c:axPos val="b"/>
        <c:majorGridlines>
          <c:spPr>
            <a:ln w="19050">
              <a:solidFill>
                <a:schemeClr val="tx1"/>
              </a:solidFill>
            </a:ln>
          </c:spPr>
        </c:majorGridlines>
        <c:numFmt formatCode="General" sourceLinked="1"/>
        <c:tickLblPos val="nextTo"/>
        <c:txPr>
          <a:bodyPr rot="0" vert="horz" anchor="t" anchorCtr="0"/>
          <a:lstStyle/>
          <a:p>
            <a:pPr>
              <a:defRPr sz="1400"/>
            </a:pPr>
            <a:endParaRPr lang="sr-Latn-CS"/>
          </a:p>
        </c:txPr>
        <c:crossAx val="54863744"/>
        <c:crosses val="autoZero"/>
        <c:lblAlgn val="ctr"/>
        <c:lblOffset val="100"/>
      </c:catAx>
      <c:valAx>
        <c:axId val="54863744"/>
        <c:scaling>
          <c:orientation val="minMax"/>
          <c:max val="120"/>
          <c:min val="0"/>
        </c:scaling>
        <c:axPos val="l"/>
        <c:majorGridlines>
          <c:spPr>
            <a:ln>
              <a:solidFill>
                <a:schemeClr val="bg1"/>
              </a:solidFill>
            </a:ln>
          </c:spPr>
        </c:majorGridlines>
        <c:numFmt formatCode="@" sourceLinked="0"/>
        <c:majorTickMark val="cross"/>
        <c:tickLblPos val="nextTo"/>
        <c:spPr>
          <a:ln w="19050">
            <a:solidFill>
              <a:schemeClr val="tx1"/>
            </a:solidFill>
          </a:ln>
        </c:spPr>
        <c:txPr>
          <a:bodyPr/>
          <a:lstStyle/>
          <a:p>
            <a:pPr>
              <a:defRPr sz="100" baseline="0"/>
            </a:pPr>
            <a:endParaRPr lang="sr-Latn-CS"/>
          </a:p>
        </c:txPr>
        <c:crossAx val="54861824"/>
        <c:crosses val="autoZero"/>
        <c:crossBetween val="between"/>
        <c:majorUnit val="130"/>
      </c:valAx>
    </c:plotArea>
    <c:legend>
      <c:legendPos val="b"/>
      <c:layout/>
      <c:txPr>
        <a:bodyPr/>
        <a:lstStyle/>
        <a:p>
          <a:pPr>
            <a:defRPr sz="1400"/>
          </a:pPr>
          <a:endParaRPr lang="sr-Latn-CS"/>
        </a:p>
      </c:txPr>
    </c:legend>
    <c:plotVisOnly val="1"/>
    <c:dispBlanksAs val="gap"/>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2165566666666667"/>
          <c:y val="0.11145778652668417"/>
          <c:w val="0.48057388743939239"/>
          <c:h val="0.80130650335374742"/>
        </c:manualLayout>
      </c:layout>
      <c:radarChart>
        <c:radarStyle val="marker"/>
        <c:ser>
          <c:idx val="4"/>
          <c:order val="0"/>
          <c:tx>
            <c:v>Dungeons</c:v>
          </c:tx>
          <c:spPr>
            <a:ln>
              <a:solidFill>
                <a:srgbClr val="FFC000"/>
              </a:solidFill>
              <a:prstDash val="solid"/>
            </a:ln>
          </c:spPr>
          <c:marker>
            <c:spPr>
              <a:solidFill>
                <a:srgbClr val="FFC000"/>
              </a:solidFill>
              <a:ln>
                <a:solidFill>
                  <a:srgbClr val="FFC000"/>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Sheet1!$O$15:$U$15</c:f>
              <c:numCache>
                <c:formatCode>General</c:formatCode>
                <c:ptCount val="7"/>
                <c:pt idx="0">
                  <c:v>60</c:v>
                </c:pt>
                <c:pt idx="1">
                  <c:v>50</c:v>
                </c:pt>
                <c:pt idx="2">
                  <c:v>50</c:v>
                </c:pt>
                <c:pt idx="3">
                  <c:v>60</c:v>
                </c:pt>
                <c:pt idx="4">
                  <c:v>60</c:v>
                </c:pt>
                <c:pt idx="5">
                  <c:v>90</c:v>
                </c:pt>
                <c:pt idx="6">
                  <c:v>60</c:v>
                </c:pt>
              </c:numCache>
            </c:numRef>
          </c:val>
        </c:ser>
        <c:axId val="54900608"/>
        <c:axId val="54915072"/>
      </c:radarChart>
      <c:catAx>
        <c:axId val="54900608"/>
        <c:scaling>
          <c:orientation val="minMax"/>
        </c:scaling>
        <c:axPos val="b"/>
        <c:majorGridlines>
          <c:spPr>
            <a:ln w="19050">
              <a:solidFill>
                <a:schemeClr val="tx1"/>
              </a:solidFill>
            </a:ln>
          </c:spPr>
        </c:majorGridlines>
        <c:numFmt formatCode="General" sourceLinked="1"/>
        <c:tickLblPos val="nextTo"/>
        <c:txPr>
          <a:bodyPr rot="0" vert="horz" anchor="t" anchorCtr="0"/>
          <a:lstStyle/>
          <a:p>
            <a:pPr>
              <a:defRPr sz="1400"/>
            </a:pPr>
            <a:endParaRPr lang="sr-Latn-CS"/>
          </a:p>
        </c:txPr>
        <c:crossAx val="54915072"/>
        <c:crosses val="autoZero"/>
        <c:lblAlgn val="ctr"/>
        <c:lblOffset val="100"/>
      </c:catAx>
      <c:valAx>
        <c:axId val="54915072"/>
        <c:scaling>
          <c:orientation val="minMax"/>
          <c:max val="120"/>
          <c:min val="0"/>
        </c:scaling>
        <c:axPos val="l"/>
        <c:majorGridlines>
          <c:spPr>
            <a:ln>
              <a:solidFill>
                <a:schemeClr val="bg1"/>
              </a:solidFill>
            </a:ln>
          </c:spPr>
        </c:majorGridlines>
        <c:numFmt formatCode="@" sourceLinked="0"/>
        <c:majorTickMark val="cross"/>
        <c:tickLblPos val="nextTo"/>
        <c:spPr>
          <a:ln w="19050">
            <a:solidFill>
              <a:schemeClr val="tx1"/>
            </a:solidFill>
          </a:ln>
        </c:spPr>
        <c:txPr>
          <a:bodyPr/>
          <a:lstStyle/>
          <a:p>
            <a:pPr>
              <a:defRPr sz="100" baseline="0"/>
            </a:pPr>
            <a:endParaRPr lang="sr-Latn-CS"/>
          </a:p>
        </c:txPr>
        <c:crossAx val="54900608"/>
        <c:crosses val="autoZero"/>
        <c:crossBetween val="between"/>
        <c:majorUnit val="130"/>
      </c:valAx>
    </c:plotArea>
    <c:legend>
      <c:legendPos val="b"/>
      <c:layout/>
      <c:txPr>
        <a:bodyPr/>
        <a:lstStyle/>
        <a:p>
          <a:pPr>
            <a:defRPr sz="1400"/>
          </a:pPr>
          <a:endParaRPr lang="sr-Latn-CS"/>
        </a:p>
      </c:txPr>
    </c:legend>
    <c:plotVisOnly val="1"/>
    <c:dispBlanksAs val="gap"/>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r-HR"/>
  <c:chart>
    <c:autoTitleDeleted val="1"/>
    <c:plotArea>
      <c:layout>
        <c:manualLayout>
          <c:layoutTarget val="inner"/>
          <c:xMode val="edge"/>
          <c:yMode val="edge"/>
          <c:x val="0.2165566666666667"/>
          <c:y val="0.11145778652668417"/>
          <c:w val="0.4805738874393925"/>
          <c:h val="0.80130650335374742"/>
        </c:manualLayout>
      </c:layout>
      <c:radarChart>
        <c:radarStyle val="marker"/>
        <c:ser>
          <c:idx val="3"/>
          <c:order val="0"/>
          <c:tx>
            <c:v>Raiding</c:v>
          </c:tx>
          <c:spPr>
            <a:ln>
              <a:solidFill>
                <a:schemeClr val="accent1">
                  <a:lumMod val="75000"/>
                </a:schemeClr>
              </a:solidFill>
              <a:prstDash val="solid"/>
            </a:ln>
          </c:spPr>
          <c:marker>
            <c:symbol val="triangle"/>
            <c:size val="7"/>
            <c:spPr>
              <a:solidFill>
                <a:schemeClr val="accent1">
                  <a:lumMod val="75000"/>
                </a:schemeClr>
              </a:solidFill>
              <a:ln>
                <a:no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Sheet1!$O$17:$U$17</c:f>
              <c:numCache>
                <c:formatCode>General</c:formatCode>
                <c:ptCount val="7"/>
                <c:pt idx="0">
                  <c:v>80</c:v>
                </c:pt>
                <c:pt idx="1">
                  <c:v>90</c:v>
                </c:pt>
                <c:pt idx="2">
                  <c:v>90</c:v>
                </c:pt>
                <c:pt idx="3">
                  <c:v>85</c:v>
                </c:pt>
                <c:pt idx="4">
                  <c:v>100</c:v>
                </c:pt>
                <c:pt idx="5">
                  <c:v>95</c:v>
                </c:pt>
                <c:pt idx="6">
                  <c:v>90</c:v>
                </c:pt>
              </c:numCache>
            </c:numRef>
          </c:val>
        </c:ser>
        <c:axId val="69644288"/>
        <c:axId val="69646208"/>
      </c:radarChart>
      <c:catAx>
        <c:axId val="69644288"/>
        <c:scaling>
          <c:orientation val="minMax"/>
        </c:scaling>
        <c:axPos val="b"/>
        <c:majorGridlines>
          <c:spPr>
            <a:ln w="19050">
              <a:solidFill>
                <a:schemeClr val="tx1"/>
              </a:solidFill>
            </a:ln>
          </c:spPr>
        </c:majorGridlines>
        <c:numFmt formatCode="General" sourceLinked="1"/>
        <c:tickLblPos val="nextTo"/>
        <c:txPr>
          <a:bodyPr rot="0" vert="horz" anchor="t" anchorCtr="0"/>
          <a:lstStyle/>
          <a:p>
            <a:pPr>
              <a:defRPr sz="1400"/>
            </a:pPr>
            <a:endParaRPr lang="sr-Latn-CS"/>
          </a:p>
        </c:txPr>
        <c:crossAx val="69646208"/>
        <c:crosses val="autoZero"/>
        <c:lblAlgn val="ctr"/>
        <c:lblOffset val="100"/>
      </c:catAx>
      <c:valAx>
        <c:axId val="69646208"/>
        <c:scaling>
          <c:orientation val="minMax"/>
          <c:max val="120"/>
          <c:min val="0"/>
        </c:scaling>
        <c:axPos val="l"/>
        <c:majorGridlines>
          <c:spPr>
            <a:ln>
              <a:solidFill>
                <a:schemeClr val="bg1"/>
              </a:solidFill>
            </a:ln>
          </c:spPr>
        </c:majorGridlines>
        <c:numFmt formatCode="@" sourceLinked="0"/>
        <c:majorTickMark val="cross"/>
        <c:tickLblPos val="nextTo"/>
        <c:spPr>
          <a:ln w="19050">
            <a:solidFill>
              <a:schemeClr val="tx1"/>
            </a:solidFill>
          </a:ln>
        </c:spPr>
        <c:txPr>
          <a:bodyPr/>
          <a:lstStyle/>
          <a:p>
            <a:pPr>
              <a:defRPr sz="100" baseline="0"/>
            </a:pPr>
            <a:endParaRPr lang="sr-Latn-CS"/>
          </a:p>
        </c:txPr>
        <c:crossAx val="69644288"/>
        <c:crosses val="autoZero"/>
        <c:crossBetween val="between"/>
        <c:majorUnit val="130"/>
      </c:valAx>
    </c:plotArea>
    <c:legend>
      <c:legendPos val="b"/>
      <c:layout/>
      <c:txPr>
        <a:bodyPr/>
        <a:lstStyle/>
        <a:p>
          <a:pPr>
            <a:defRPr sz="1400"/>
          </a:pPr>
          <a:endParaRPr lang="sr-Latn-CS"/>
        </a:p>
      </c:txPr>
    </c:legend>
    <c:plotVisOnly val="1"/>
    <c:dispBlanksAs val="gap"/>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r-HR"/>
  <c:chart>
    <c:plotArea>
      <c:layout>
        <c:manualLayout>
          <c:layoutTarget val="inner"/>
          <c:xMode val="edge"/>
          <c:yMode val="edge"/>
          <c:x val="0.2165566666666667"/>
          <c:y val="0.11145778652668416"/>
          <c:w val="0.48057388743939228"/>
          <c:h val="0.80130650335374742"/>
        </c:manualLayout>
      </c:layout>
      <c:radarChart>
        <c:radarStyle val="marker"/>
        <c:ser>
          <c:idx val="0"/>
          <c:order val="0"/>
          <c:tx>
            <c:v>Questing</c:v>
          </c:tx>
          <c:spPr>
            <a:ln>
              <a:solidFill>
                <a:schemeClr val="bg1">
                  <a:lumMod val="75000"/>
                </a:schemeClr>
              </a:solidFill>
            </a:ln>
          </c:spPr>
          <c:marker>
            <c:spPr>
              <a:solidFill>
                <a:schemeClr val="bg1">
                  <a:lumMod val="75000"/>
                </a:schemeClr>
              </a:solidFill>
              <a:ln>
                <a:solidFill>
                  <a:sysClr val="window" lastClr="FFFFFF">
                    <a:lumMod val="75000"/>
                  </a:sysClr>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Sheet1!$O$11:$U$11</c:f>
              <c:numCache>
                <c:formatCode>General</c:formatCode>
                <c:ptCount val="7"/>
                <c:pt idx="0">
                  <c:v>30</c:v>
                </c:pt>
                <c:pt idx="1">
                  <c:v>35</c:v>
                </c:pt>
                <c:pt idx="2">
                  <c:v>50</c:v>
                </c:pt>
                <c:pt idx="3">
                  <c:v>50</c:v>
                </c:pt>
                <c:pt idx="4">
                  <c:v>30</c:v>
                </c:pt>
                <c:pt idx="5">
                  <c:v>60</c:v>
                </c:pt>
                <c:pt idx="6">
                  <c:v>25</c:v>
                </c:pt>
              </c:numCache>
            </c:numRef>
          </c:val>
        </c:ser>
        <c:ser>
          <c:idx val="1"/>
          <c:order val="1"/>
          <c:tx>
            <c:v>Trading</c:v>
          </c:tx>
          <c:spPr>
            <a:ln>
              <a:solidFill>
                <a:srgbClr val="FF0000"/>
              </a:solidFill>
              <a:prstDash val="solid"/>
            </a:ln>
          </c:spPr>
          <c:marker>
            <c:symbol val="x"/>
            <c:size val="5"/>
            <c:spPr>
              <a:noFill/>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Sheet1!$O$12:$U$12</c:f>
              <c:numCache>
                <c:formatCode>General</c:formatCode>
                <c:ptCount val="7"/>
                <c:pt idx="0">
                  <c:v>70</c:v>
                </c:pt>
                <c:pt idx="1">
                  <c:v>10</c:v>
                </c:pt>
                <c:pt idx="2">
                  <c:v>10</c:v>
                </c:pt>
                <c:pt idx="3">
                  <c:v>10</c:v>
                </c:pt>
                <c:pt idx="4">
                  <c:v>10</c:v>
                </c:pt>
                <c:pt idx="5">
                  <c:v>10</c:v>
                </c:pt>
                <c:pt idx="6">
                  <c:v>20</c:v>
                </c:pt>
              </c:numCache>
            </c:numRef>
          </c:val>
        </c:ser>
        <c:ser>
          <c:idx val="2"/>
          <c:order val="2"/>
          <c:tx>
            <c:v>PvP combat</c:v>
          </c:tx>
          <c:spPr>
            <a:ln>
              <a:solidFill>
                <a:srgbClr val="92D050"/>
              </a:solidFill>
              <a:prstDash val="solid"/>
            </a:ln>
          </c:spPr>
          <c:marker>
            <c:symbol val="circle"/>
            <c:size val="5"/>
            <c:spPr>
              <a:solidFill>
                <a:srgbClr val="92D050"/>
              </a:solidFill>
              <a:ln>
                <a:solidFill>
                  <a:srgbClr val="92D050"/>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Sheet1!$O$16:$U$16</c:f>
              <c:numCache>
                <c:formatCode>General</c:formatCode>
                <c:ptCount val="7"/>
                <c:pt idx="0">
                  <c:v>90</c:v>
                </c:pt>
                <c:pt idx="1">
                  <c:v>70</c:v>
                </c:pt>
                <c:pt idx="2">
                  <c:v>100</c:v>
                </c:pt>
                <c:pt idx="3">
                  <c:v>100</c:v>
                </c:pt>
                <c:pt idx="4">
                  <c:v>10</c:v>
                </c:pt>
                <c:pt idx="5">
                  <c:v>100</c:v>
                </c:pt>
                <c:pt idx="6">
                  <c:v>70</c:v>
                </c:pt>
              </c:numCache>
            </c:numRef>
          </c:val>
        </c:ser>
        <c:ser>
          <c:idx val="3"/>
          <c:order val="3"/>
          <c:tx>
            <c:v>Raiding</c:v>
          </c:tx>
          <c:spPr>
            <a:ln>
              <a:solidFill>
                <a:schemeClr val="accent1">
                  <a:lumMod val="75000"/>
                </a:schemeClr>
              </a:solidFill>
              <a:prstDash val="solid"/>
            </a:ln>
          </c:spPr>
          <c:marker>
            <c:symbol val="triangle"/>
            <c:size val="7"/>
            <c:spPr>
              <a:solidFill>
                <a:schemeClr val="accent1">
                  <a:lumMod val="75000"/>
                </a:schemeClr>
              </a:solidFill>
              <a:ln>
                <a:no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Sheet1!$O$17:$U$17</c:f>
              <c:numCache>
                <c:formatCode>General</c:formatCode>
                <c:ptCount val="7"/>
                <c:pt idx="0">
                  <c:v>80</c:v>
                </c:pt>
                <c:pt idx="1">
                  <c:v>90</c:v>
                </c:pt>
                <c:pt idx="2">
                  <c:v>90</c:v>
                </c:pt>
                <c:pt idx="3">
                  <c:v>85</c:v>
                </c:pt>
                <c:pt idx="4">
                  <c:v>100</c:v>
                </c:pt>
                <c:pt idx="5">
                  <c:v>95</c:v>
                </c:pt>
                <c:pt idx="6">
                  <c:v>90</c:v>
                </c:pt>
              </c:numCache>
            </c:numRef>
          </c:val>
        </c:ser>
        <c:ser>
          <c:idx val="4"/>
          <c:order val="4"/>
          <c:tx>
            <c:v>Dungeons</c:v>
          </c:tx>
          <c:spPr>
            <a:ln>
              <a:solidFill>
                <a:srgbClr val="FFC000"/>
              </a:solidFill>
              <a:prstDash val="solid"/>
            </a:ln>
          </c:spPr>
          <c:marker>
            <c:spPr>
              <a:solidFill>
                <a:srgbClr val="FFC000"/>
              </a:solidFill>
              <a:ln>
                <a:solidFill>
                  <a:srgbClr val="FFC000"/>
                </a:solidFill>
              </a:ln>
            </c:spPr>
          </c:marker>
          <c:cat>
            <c:strRef>
              <c:f>'[1]Kategorije za spider plot'!$A$2:$A$8</c:f>
              <c:strCache>
                <c:ptCount val="7"/>
                <c:pt idx="0">
                  <c:v>Number of players</c:v>
                </c:pt>
                <c:pt idx="1">
                  <c:v>Cooperation level</c:v>
                </c:pt>
                <c:pt idx="2">
                  <c:v>Dynamics</c:v>
                </c:pt>
                <c:pt idx="3">
                  <c:v>Mobility</c:v>
                </c:pt>
                <c:pt idx="4">
                  <c:v>Number of NPCs</c:v>
                </c:pt>
                <c:pt idx="5">
                  <c:v>Combat</c:v>
                </c:pt>
                <c:pt idx="6">
                  <c:v>Communication   aspect</c:v>
                </c:pt>
              </c:strCache>
            </c:strRef>
          </c:cat>
          <c:val>
            <c:numRef>
              <c:f>Sheet1!$O$15:$U$15</c:f>
              <c:numCache>
                <c:formatCode>General</c:formatCode>
                <c:ptCount val="7"/>
                <c:pt idx="0">
                  <c:v>60</c:v>
                </c:pt>
                <c:pt idx="1">
                  <c:v>50</c:v>
                </c:pt>
                <c:pt idx="2">
                  <c:v>50</c:v>
                </c:pt>
                <c:pt idx="3">
                  <c:v>60</c:v>
                </c:pt>
                <c:pt idx="4">
                  <c:v>60</c:v>
                </c:pt>
                <c:pt idx="5">
                  <c:v>90</c:v>
                </c:pt>
                <c:pt idx="6">
                  <c:v>60</c:v>
                </c:pt>
              </c:numCache>
            </c:numRef>
          </c:val>
        </c:ser>
        <c:axId val="73196672"/>
        <c:axId val="73198592"/>
      </c:radarChart>
      <c:catAx>
        <c:axId val="73196672"/>
        <c:scaling>
          <c:orientation val="minMax"/>
        </c:scaling>
        <c:axPos val="b"/>
        <c:majorGridlines>
          <c:spPr>
            <a:ln w="19050">
              <a:solidFill>
                <a:schemeClr val="tx1"/>
              </a:solidFill>
            </a:ln>
          </c:spPr>
        </c:majorGridlines>
        <c:numFmt formatCode="General" sourceLinked="1"/>
        <c:tickLblPos val="nextTo"/>
        <c:txPr>
          <a:bodyPr rot="0" vert="horz" anchor="t" anchorCtr="0"/>
          <a:lstStyle/>
          <a:p>
            <a:pPr>
              <a:defRPr sz="1400"/>
            </a:pPr>
            <a:endParaRPr lang="sr-Latn-CS"/>
          </a:p>
        </c:txPr>
        <c:crossAx val="73198592"/>
        <c:crosses val="autoZero"/>
        <c:lblAlgn val="ctr"/>
        <c:lblOffset val="100"/>
      </c:catAx>
      <c:valAx>
        <c:axId val="73198592"/>
        <c:scaling>
          <c:orientation val="minMax"/>
          <c:max val="120"/>
          <c:min val="0"/>
        </c:scaling>
        <c:axPos val="l"/>
        <c:majorGridlines>
          <c:spPr>
            <a:ln>
              <a:solidFill>
                <a:schemeClr val="bg1"/>
              </a:solidFill>
            </a:ln>
          </c:spPr>
        </c:majorGridlines>
        <c:numFmt formatCode="@" sourceLinked="0"/>
        <c:majorTickMark val="cross"/>
        <c:tickLblPos val="nextTo"/>
        <c:spPr>
          <a:ln w="19050">
            <a:solidFill>
              <a:schemeClr val="tx1"/>
            </a:solidFill>
          </a:ln>
        </c:spPr>
        <c:crossAx val="73196672"/>
        <c:crosses val="autoZero"/>
        <c:crossBetween val="between"/>
        <c:majorUnit val="130"/>
      </c:valAx>
    </c:plotArea>
    <c:legend>
      <c:legendPos val="b"/>
      <c:layout/>
      <c:txPr>
        <a:bodyPr/>
        <a:lstStyle/>
        <a:p>
          <a:pPr>
            <a:defRPr sz="1400"/>
          </a:pPr>
          <a:endParaRPr lang="sr-Latn-CS"/>
        </a:p>
      </c:txPr>
    </c:legend>
    <c:plotVisOnly val="1"/>
    <c:dispBlanksAs val="gap"/>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r-HR"/>
  <c:chart>
    <c:title>
      <c:tx>
        <c:rich>
          <a:bodyPr/>
          <a:lstStyle/>
          <a:p>
            <a:pPr>
              <a:defRPr sz="2400"/>
            </a:pPr>
            <a:r>
              <a:rPr lang="en-US" sz="2400" noProof="0" dirty="0"/>
              <a:t>World</a:t>
            </a:r>
            <a:r>
              <a:rPr lang="en-US" sz="2400" baseline="0" noProof="0" dirty="0"/>
              <a:t> of </a:t>
            </a:r>
            <a:r>
              <a:rPr lang="en-US" sz="2400" baseline="0" noProof="0" dirty="0" err="1"/>
              <a:t>Warcraft</a:t>
            </a:r>
            <a:r>
              <a:rPr lang="en-US" sz="2400" baseline="0" noProof="0" dirty="0"/>
              <a:t> market share 2009 </a:t>
            </a:r>
            <a:r>
              <a:rPr lang="en-US" sz="2400" baseline="0" noProof="0" dirty="0" smtClean="0"/>
              <a:t>subscription market (</a:t>
            </a:r>
            <a:r>
              <a:rPr lang="en-US" sz="2400" b="1" i="0" u="none" strike="noStrike" baseline="0" noProof="0" dirty="0" smtClean="0"/>
              <a:t>Screen Digest)</a:t>
            </a:r>
            <a:endParaRPr lang="en-US" sz="2400" noProof="0" dirty="0"/>
          </a:p>
        </c:rich>
      </c:tx>
      <c:layout/>
      <c:overlay val="1"/>
    </c:title>
    <c:plotArea>
      <c:layout>
        <c:manualLayout>
          <c:layoutTarget val="inner"/>
          <c:xMode val="edge"/>
          <c:yMode val="edge"/>
          <c:x val="0.20076023283974778"/>
          <c:y val="0.21713045984858828"/>
          <c:w val="0.57707843896562105"/>
          <c:h val="0.71217483652693814"/>
        </c:manualLayout>
      </c:layout>
      <c:pieChart>
        <c:varyColors val="1"/>
        <c:ser>
          <c:idx val="0"/>
          <c:order val="0"/>
          <c:dPt>
            <c:idx val="0"/>
            <c:spPr>
              <a:solidFill>
                <a:srgbClr val="0070C0"/>
              </a:solidFill>
            </c:spPr>
          </c:dPt>
          <c:dPt>
            <c:idx val="1"/>
            <c:spPr>
              <a:solidFill>
                <a:schemeClr val="tx1">
                  <a:lumMod val="85000"/>
                  <a:lumOff val="15000"/>
                </a:schemeClr>
              </a:solidFill>
            </c:spPr>
          </c:dPt>
          <c:cat>
            <c:strRef>
              <c:f>Sheet1!$A$2:$B$2</c:f>
              <c:strCache>
                <c:ptCount val="2"/>
                <c:pt idx="0">
                  <c:v>World of Warcraft</c:v>
                </c:pt>
                <c:pt idx="1">
                  <c:v>Other</c:v>
                </c:pt>
              </c:strCache>
            </c:strRef>
          </c:cat>
          <c:val>
            <c:numRef>
              <c:f>Sheet1!$A$3:$B$3</c:f>
              <c:numCache>
                <c:formatCode>0%</c:formatCode>
                <c:ptCount val="2"/>
                <c:pt idx="0">
                  <c:v>0.54</c:v>
                </c:pt>
                <c:pt idx="1">
                  <c:v>0.46</c:v>
                </c:pt>
              </c:numCache>
            </c:numRef>
          </c:val>
        </c:ser>
        <c:firstSliceAng val="0"/>
      </c:pieChart>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hr-HR"/>
  <c:chart>
    <c:plotArea>
      <c:layout/>
      <c:lineChart>
        <c:grouping val="standard"/>
        <c:ser>
          <c:idx val="0"/>
          <c:order val="0"/>
          <c:tx>
            <c:strRef>
              <c:f>Report!$J$1</c:f>
              <c:strCache>
                <c:ptCount val="1"/>
                <c:pt idx="0">
                  <c:v>Empirical data</c:v>
                </c:pt>
              </c:strCache>
            </c:strRef>
          </c:tx>
          <c:spPr>
            <a:ln w="38100">
              <a:solidFill>
                <a:schemeClr val="tx1"/>
              </a:solidFill>
              <a:prstDash val="solid"/>
            </a:ln>
          </c:spPr>
          <c:marker>
            <c:symbol val="none"/>
          </c:marker>
          <c:cat>
            <c:numRef>
              <c:f>Report!$R$2:$R$145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Report!$J$2:$J$145</c:f>
              <c:numCache>
                <c:formatCode>General</c:formatCode>
                <c:ptCount val="144"/>
                <c:pt idx="0">
                  <c:v>478.48393378773125</c:v>
                </c:pt>
                <c:pt idx="1">
                  <c:v>457.26377952755894</c:v>
                </c:pt>
                <c:pt idx="2">
                  <c:v>433.67156862745128</c:v>
                </c:pt>
                <c:pt idx="3">
                  <c:v>409.5888671875</c:v>
                </c:pt>
                <c:pt idx="4">
                  <c:v>388.51080550098226</c:v>
                </c:pt>
                <c:pt idx="5">
                  <c:v>366.1451135241856</c:v>
                </c:pt>
                <c:pt idx="6">
                  <c:v>345.67748279252731</c:v>
                </c:pt>
                <c:pt idx="7">
                  <c:v>323.43414634146325</c:v>
                </c:pt>
                <c:pt idx="8">
                  <c:v>303.90165530671862</c:v>
                </c:pt>
                <c:pt idx="9">
                  <c:v>287.7656405163853</c:v>
                </c:pt>
                <c:pt idx="10">
                  <c:v>268.89151873767184</c:v>
                </c:pt>
                <c:pt idx="11">
                  <c:v>252.86831683168359</c:v>
                </c:pt>
                <c:pt idx="12">
                  <c:v>239.71202531645571</c:v>
                </c:pt>
                <c:pt idx="13">
                  <c:v>226.70751445086691</c:v>
                </c:pt>
                <c:pt idx="14">
                  <c:v>212.47477064220178</c:v>
                </c:pt>
                <c:pt idx="15">
                  <c:v>200.14302059496544</c:v>
                </c:pt>
                <c:pt idx="16">
                  <c:v>184.78424657534248</c:v>
                </c:pt>
                <c:pt idx="17">
                  <c:v>173.35193621867907</c:v>
                </c:pt>
                <c:pt idx="18">
                  <c:v>162.05523590333721</c:v>
                </c:pt>
                <c:pt idx="19">
                  <c:v>150.26261467889893</c:v>
                </c:pt>
                <c:pt idx="20">
                  <c:v>140.51972157772622</c:v>
                </c:pt>
                <c:pt idx="21">
                  <c:v>131.86088939566704</c:v>
                </c:pt>
                <c:pt idx="22">
                  <c:v>123.13093858632664</c:v>
                </c:pt>
                <c:pt idx="23">
                  <c:v>115.33256880733938</c:v>
                </c:pt>
                <c:pt idx="24">
                  <c:v>107.50569476082006</c:v>
                </c:pt>
                <c:pt idx="25">
                  <c:v>101.61655011654997</c:v>
                </c:pt>
                <c:pt idx="26">
                  <c:v>95.589449541284409</c:v>
                </c:pt>
                <c:pt idx="27">
                  <c:v>90.406976744186053</c:v>
                </c:pt>
                <c:pt idx="28">
                  <c:v>85.365227537922948</c:v>
                </c:pt>
                <c:pt idx="29">
                  <c:v>80.578947368420884</c:v>
                </c:pt>
                <c:pt idx="30">
                  <c:v>75.988344988344991</c:v>
                </c:pt>
                <c:pt idx="31">
                  <c:v>72.933720930232596</c:v>
                </c:pt>
                <c:pt idx="32">
                  <c:v>69.818706697459476</c:v>
                </c:pt>
                <c:pt idx="33">
                  <c:v>67.742086752637718</c:v>
                </c:pt>
                <c:pt idx="34">
                  <c:v>65.380841121495195</c:v>
                </c:pt>
                <c:pt idx="35">
                  <c:v>63.912240184757472</c:v>
                </c:pt>
                <c:pt idx="36">
                  <c:v>62.993111366245692</c:v>
                </c:pt>
                <c:pt idx="37">
                  <c:v>62.444444444444372</c:v>
                </c:pt>
                <c:pt idx="38">
                  <c:v>61.922551252847377</c:v>
                </c:pt>
                <c:pt idx="39">
                  <c:v>61.755529685681026</c:v>
                </c:pt>
                <c:pt idx="40">
                  <c:v>61.662790697674417</c:v>
                </c:pt>
                <c:pt idx="41">
                  <c:v>62.352259559675488</c:v>
                </c:pt>
                <c:pt idx="42">
                  <c:v>63.803409090909092</c:v>
                </c:pt>
                <c:pt idx="43">
                  <c:v>65.311111111111117</c:v>
                </c:pt>
                <c:pt idx="44">
                  <c:v>67.157772621809656</c:v>
                </c:pt>
                <c:pt idx="45">
                  <c:v>69.849942726231319</c:v>
                </c:pt>
                <c:pt idx="46">
                  <c:v>72.969732246798529</c:v>
                </c:pt>
                <c:pt idx="47">
                  <c:v>76.39930955120829</c:v>
                </c:pt>
                <c:pt idx="48">
                  <c:v>80.901136363636368</c:v>
                </c:pt>
                <c:pt idx="49">
                  <c:v>85.588928150765526</c:v>
                </c:pt>
                <c:pt idx="50">
                  <c:v>90.716723549488066</c:v>
                </c:pt>
                <c:pt idx="51">
                  <c:v>97.011627906976813</c:v>
                </c:pt>
                <c:pt idx="52">
                  <c:v>102.36666666666666</c:v>
                </c:pt>
                <c:pt idx="53">
                  <c:v>108.96627906976757</c:v>
                </c:pt>
                <c:pt idx="54">
                  <c:v>115.61098398169339</c:v>
                </c:pt>
                <c:pt idx="55">
                  <c:v>122.83953488372086</c:v>
                </c:pt>
                <c:pt idx="56">
                  <c:v>129.81213535589279</c:v>
                </c:pt>
                <c:pt idx="57">
                  <c:v>136.80365296803652</c:v>
                </c:pt>
                <c:pt idx="58">
                  <c:v>144.79582366589318</c:v>
                </c:pt>
                <c:pt idx="59">
                  <c:v>150.75740318906605</c:v>
                </c:pt>
                <c:pt idx="60">
                  <c:v>157.67281105990779</c:v>
                </c:pt>
                <c:pt idx="61">
                  <c:v>164.65177548682698</c:v>
                </c:pt>
                <c:pt idx="62">
                  <c:v>171.26082004555798</c:v>
                </c:pt>
                <c:pt idx="63">
                  <c:v>178.86860465116266</c:v>
                </c:pt>
                <c:pt idx="64">
                  <c:v>184.34862385321114</c:v>
                </c:pt>
                <c:pt idx="65">
                  <c:v>191.14334470989738</c:v>
                </c:pt>
                <c:pt idx="66">
                  <c:v>193.47198275862081</c:v>
                </c:pt>
                <c:pt idx="67">
                  <c:v>194.52994923857858</c:v>
                </c:pt>
                <c:pt idx="68">
                  <c:v>198.52542372881356</c:v>
                </c:pt>
                <c:pt idx="69">
                  <c:v>202.49493927125505</c:v>
                </c:pt>
                <c:pt idx="70">
                  <c:v>203.94801223241589</c:v>
                </c:pt>
                <c:pt idx="71">
                  <c:v>204.41971544715435</c:v>
                </c:pt>
                <c:pt idx="72">
                  <c:v>205.22819472616612</c:v>
                </c:pt>
                <c:pt idx="73">
                  <c:v>206.47205588822371</c:v>
                </c:pt>
                <c:pt idx="74">
                  <c:v>210.12817904374364</c:v>
                </c:pt>
                <c:pt idx="75">
                  <c:v>215.75406504065035</c:v>
                </c:pt>
                <c:pt idx="76">
                  <c:v>218.58575727181531</c:v>
                </c:pt>
                <c:pt idx="77">
                  <c:v>222.06393606393607</c:v>
                </c:pt>
                <c:pt idx="78">
                  <c:v>226.60847628657936</c:v>
                </c:pt>
                <c:pt idx="79">
                  <c:v>227.99898887765448</c:v>
                </c:pt>
                <c:pt idx="80">
                  <c:v>230.70040080160334</c:v>
                </c:pt>
                <c:pt idx="81">
                  <c:v>234.06506506506491</c:v>
                </c:pt>
                <c:pt idx="82">
                  <c:v>237.63709677419354</c:v>
                </c:pt>
                <c:pt idx="83">
                  <c:v>240.23313492063491</c:v>
                </c:pt>
                <c:pt idx="84">
                  <c:v>242.5467196819084</c:v>
                </c:pt>
                <c:pt idx="85">
                  <c:v>245.23399999999998</c:v>
                </c:pt>
                <c:pt idx="86">
                  <c:v>248.54029850746269</c:v>
                </c:pt>
                <c:pt idx="87">
                  <c:v>250.6904761904762</c:v>
                </c:pt>
                <c:pt idx="88">
                  <c:v>253.43849206349222</c:v>
                </c:pt>
                <c:pt idx="89">
                  <c:v>255.89597644749782</c:v>
                </c:pt>
                <c:pt idx="90">
                  <c:v>258.58399209486203</c:v>
                </c:pt>
                <c:pt idx="91">
                  <c:v>260.25572139303512</c:v>
                </c:pt>
                <c:pt idx="92">
                  <c:v>262.32245301681502</c:v>
                </c:pt>
                <c:pt idx="93">
                  <c:v>265.29509803921565</c:v>
                </c:pt>
                <c:pt idx="94">
                  <c:v>264.96942800788929</c:v>
                </c:pt>
                <c:pt idx="95">
                  <c:v>267.45383867832845</c:v>
                </c:pt>
                <c:pt idx="96">
                  <c:v>267.0165208940719</c:v>
                </c:pt>
                <c:pt idx="97">
                  <c:v>268.28207639569024</c:v>
                </c:pt>
                <c:pt idx="98">
                  <c:v>269.17793240556671</c:v>
                </c:pt>
                <c:pt idx="99">
                  <c:v>273.01377952755894</c:v>
                </c:pt>
                <c:pt idx="100">
                  <c:v>270.22266800401206</c:v>
                </c:pt>
                <c:pt idx="101">
                  <c:v>273.0450980392157</c:v>
                </c:pt>
                <c:pt idx="102">
                  <c:v>273.30994152046827</c:v>
                </c:pt>
                <c:pt idx="103">
                  <c:v>271.63235294117595</c:v>
                </c:pt>
                <c:pt idx="104">
                  <c:v>271.01573254670569</c:v>
                </c:pt>
                <c:pt idx="105">
                  <c:v>272.70902036857399</c:v>
                </c:pt>
                <c:pt idx="106">
                  <c:v>273.32416502946978</c:v>
                </c:pt>
                <c:pt idx="107">
                  <c:v>270.58546168958742</c:v>
                </c:pt>
                <c:pt idx="108">
                  <c:v>272.01157184185149</c:v>
                </c:pt>
                <c:pt idx="109">
                  <c:v>270.84282907662111</c:v>
                </c:pt>
                <c:pt idx="110">
                  <c:v>272.37488015340426</c:v>
                </c:pt>
                <c:pt idx="111">
                  <c:v>276.60412573673904</c:v>
                </c:pt>
                <c:pt idx="112">
                  <c:v>279.5793103448276</c:v>
                </c:pt>
                <c:pt idx="113">
                  <c:v>287.9269717624141</c:v>
                </c:pt>
                <c:pt idx="114">
                  <c:v>299.2</c:v>
                </c:pt>
                <c:pt idx="115">
                  <c:v>313.8714425907753</c:v>
                </c:pt>
                <c:pt idx="116">
                  <c:v>329.14985308521085</c:v>
                </c:pt>
                <c:pt idx="117">
                  <c:v>347.60485436893202</c:v>
                </c:pt>
                <c:pt idx="118">
                  <c:v>366.28487804878029</c:v>
                </c:pt>
                <c:pt idx="119">
                  <c:v>387.27470355731225</c:v>
                </c:pt>
                <c:pt idx="120">
                  <c:v>409.29142300194923</c:v>
                </c:pt>
                <c:pt idx="121">
                  <c:v>426.06403940886696</c:v>
                </c:pt>
                <c:pt idx="122">
                  <c:v>444.28265107212445</c:v>
                </c:pt>
                <c:pt idx="123">
                  <c:v>460.90677134445525</c:v>
                </c:pt>
                <c:pt idx="124">
                  <c:v>474.27029702970327</c:v>
                </c:pt>
                <c:pt idx="125">
                  <c:v>488.30746561886093</c:v>
                </c:pt>
                <c:pt idx="126">
                  <c:v>499.39823874755336</c:v>
                </c:pt>
                <c:pt idx="127">
                  <c:v>510.52818991097877</c:v>
                </c:pt>
                <c:pt idx="128">
                  <c:v>519.31733594515185</c:v>
                </c:pt>
                <c:pt idx="129">
                  <c:v>527.57365853658632</c:v>
                </c:pt>
                <c:pt idx="130">
                  <c:v>533.9931640625</c:v>
                </c:pt>
                <c:pt idx="131">
                  <c:v>542.21705426356584</c:v>
                </c:pt>
                <c:pt idx="132">
                  <c:v>546.52380952380952</c:v>
                </c:pt>
                <c:pt idx="133">
                  <c:v>552.46908734052988</c:v>
                </c:pt>
                <c:pt idx="134">
                  <c:v>555.3763440860215</c:v>
                </c:pt>
                <c:pt idx="135">
                  <c:v>558.90294117647056</c:v>
                </c:pt>
                <c:pt idx="136">
                  <c:v>560.00687622789872</c:v>
                </c:pt>
                <c:pt idx="137">
                  <c:v>558.55870841487285</c:v>
                </c:pt>
                <c:pt idx="138">
                  <c:v>555.82570593963055</c:v>
                </c:pt>
                <c:pt idx="139">
                  <c:v>548.56973293768658</c:v>
                </c:pt>
                <c:pt idx="140">
                  <c:v>541.20941402497601</c:v>
                </c:pt>
                <c:pt idx="141">
                  <c:v>530.98522167487681</c:v>
                </c:pt>
                <c:pt idx="142">
                  <c:v>518.5176470588234</c:v>
                </c:pt>
                <c:pt idx="143">
                  <c:v>500.46944713870056</c:v>
                </c:pt>
              </c:numCache>
            </c:numRef>
          </c:val>
        </c:ser>
        <c:ser>
          <c:idx val="1"/>
          <c:order val="1"/>
          <c:tx>
            <c:strRef>
              <c:f>Report!$N$1</c:f>
              <c:strCache>
                <c:ptCount val="1"/>
                <c:pt idx="0">
                  <c:v>Simulation (10 min)</c:v>
                </c:pt>
              </c:strCache>
            </c:strRef>
          </c:tx>
          <c:spPr>
            <a:ln w="38100">
              <a:solidFill>
                <a:srgbClr val="0303BD"/>
              </a:solidFill>
              <a:prstDash val="sysDot"/>
            </a:ln>
          </c:spPr>
          <c:marker>
            <c:symbol val="none"/>
          </c:marker>
          <c:cat>
            <c:numRef>
              <c:f>Report!$R$2:$R$145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Report!$N$2:$N$145</c:f>
              <c:numCache>
                <c:formatCode>General</c:formatCode>
                <c:ptCount val="144"/>
                <c:pt idx="0">
                  <c:v>457.5</c:v>
                </c:pt>
                <c:pt idx="1">
                  <c:v>437.58333333333331</c:v>
                </c:pt>
                <c:pt idx="2">
                  <c:v>410.58333333333331</c:v>
                </c:pt>
                <c:pt idx="3">
                  <c:v>389.08333333333331</c:v>
                </c:pt>
                <c:pt idx="4">
                  <c:v>364.66666666666703</c:v>
                </c:pt>
                <c:pt idx="5">
                  <c:v>342.08333333333331</c:v>
                </c:pt>
                <c:pt idx="6">
                  <c:v>317</c:v>
                </c:pt>
                <c:pt idx="7">
                  <c:v>295.83333333333331</c:v>
                </c:pt>
                <c:pt idx="8">
                  <c:v>271.33333333333331</c:v>
                </c:pt>
                <c:pt idx="9">
                  <c:v>260.16666666666703</c:v>
                </c:pt>
                <c:pt idx="10">
                  <c:v>241.41666666666652</c:v>
                </c:pt>
                <c:pt idx="11">
                  <c:v>224.33333333333348</c:v>
                </c:pt>
                <c:pt idx="12">
                  <c:v>206.16666666666652</c:v>
                </c:pt>
                <c:pt idx="13">
                  <c:v>190.25</c:v>
                </c:pt>
                <c:pt idx="14">
                  <c:v>176.41666666666652</c:v>
                </c:pt>
                <c:pt idx="15">
                  <c:v>162.25</c:v>
                </c:pt>
                <c:pt idx="16">
                  <c:v>152.5</c:v>
                </c:pt>
                <c:pt idx="17">
                  <c:v>141.66666666666652</c:v>
                </c:pt>
                <c:pt idx="18">
                  <c:v>130.25</c:v>
                </c:pt>
                <c:pt idx="19">
                  <c:v>120</c:v>
                </c:pt>
                <c:pt idx="20">
                  <c:v>109.75</c:v>
                </c:pt>
                <c:pt idx="21">
                  <c:v>100.83333333333326</c:v>
                </c:pt>
                <c:pt idx="22">
                  <c:v>92.416666666666742</c:v>
                </c:pt>
                <c:pt idx="23">
                  <c:v>82.25</c:v>
                </c:pt>
                <c:pt idx="24">
                  <c:v>74.833333333333258</c:v>
                </c:pt>
                <c:pt idx="25">
                  <c:v>67.5</c:v>
                </c:pt>
                <c:pt idx="26">
                  <c:v>61.75</c:v>
                </c:pt>
                <c:pt idx="27">
                  <c:v>58.75</c:v>
                </c:pt>
                <c:pt idx="28">
                  <c:v>53.333333333333336</c:v>
                </c:pt>
                <c:pt idx="29">
                  <c:v>50.583333333333336</c:v>
                </c:pt>
                <c:pt idx="30">
                  <c:v>48.333333333333336</c:v>
                </c:pt>
                <c:pt idx="31">
                  <c:v>45.916666666666558</c:v>
                </c:pt>
                <c:pt idx="32">
                  <c:v>43.833333333333336</c:v>
                </c:pt>
                <c:pt idx="33">
                  <c:v>41.666666666666593</c:v>
                </c:pt>
                <c:pt idx="34">
                  <c:v>37.75</c:v>
                </c:pt>
                <c:pt idx="35">
                  <c:v>37.416666666666558</c:v>
                </c:pt>
                <c:pt idx="36">
                  <c:v>37</c:v>
                </c:pt>
                <c:pt idx="37">
                  <c:v>37.333333333333336</c:v>
                </c:pt>
                <c:pt idx="38">
                  <c:v>38.25</c:v>
                </c:pt>
                <c:pt idx="39">
                  <c:v>37.333333333333336</c:v>
                </c:pt>
                <c:pt idx="40">
                  <c:v>38.166666666666593</c:v>
                </c:pt>
                <c:pt idx="41">
                  <c:v>38.916666666666558</c:v>
                </c:pt>
                <c:pt idx="42">
                  <c:v>41.5</c:v>
                </c:pt>
                <c:pt idx="43">
                  <c:v>42.5</c:v>
                </c:pt>
                <c:pt idx="44">
                  <c:v>43.25</c:v>
                </c:pt>
                <c:pt idx="45">
                  <c:v>44.5</c:v>
                </c:pt>
                <c:pt idx="46">
                  <c:v>47.166666666666593</c:v>
                </c:pt>
                <c:pt idx="47">
                  <c:v>50.416666666666558</c:v>
                </c:pt>
                <c:pt idx="48">
                  <c:v>55.666666666666593</c:v>
                </c:pt>
                <c:pt idx="49">
                  <c:v>59.916666666666558</c:v>
                </c:pt>
                <c:pt idx="50">
                  <c:v>65.75</c:v>
                </c:pt>
                <c:pt idx="51">
                  <c:v>72</c:v>
                </c:pt>
                <c:pt idx="52">
                  <c:v>76.5</c:v>
                </c:pt>
                <c:pt idx="53">
                  <c:v>81.666666666666671</c:v>
                </c:pt>
                <c:pt idx="54">
                  <c:v>87.416666666666742</c:v>
                </c:pt>
                <c:pt idx="55">
                  <c:v>98.166666666666671</c:v>
                </c:pt>
                <c:pt idx="56">
                  <c:v>106.08333333333326</c:v>
                </c:pt>
                <c:pt idx="57">
                  <c:v>114.25</c:v>
                </c:pt>
                <c:pt idx="58">
                  <c:v>120.41666666666674</c:v>
                </c:pt>
                <c:pt idx="59">
                  <c:v>124.83333333333326</c:v>
                </c:pt>
                <c:pt idx="60">
                  <c:v>130.33333333333348</c:v>
                </c:pt>
                <c:pt idx="61">
                  <c:v>136.66666666666652</c:v>
                </c:pt>
                <c:pt idx="62">
                  <c:v>145.33333333333348</c:v>
                </c:pt>
                <c:pt idx="63">
                  <c:v>153.83333333333348</c:v>
                </c:pt>
                <c:pt idx="64">
                  <c:v>160.41666666666652</c:v>
                </c:pt>
                <c:pt idx="65">
                  <c:v>166.16666666666652</c:v>
                </c:pt>
                <c:pt idx="66">
                  <c:v>167.08333333333348</c:v>
                </c:pt>
                <c:pt idx="67">
                  <c:v>166.75</c:v>
                </c:pt>
                <c:pt idx="68">
                  <c:v>168.66666666666652</c:v>
                </c:pt>
                <c:pt idx="69">
                  <c:v>170</c:v>
                </c:pt>
                <c:pt idx="70">
                  <c:v>175.16666666666652</c:v>
                </c:pt>
                <c:pt idx="71">
                  <c:v>177.16666666666652</c:v>
                </c:pt>
                <c:pt idx="72">
                  <c:v>174.5</c:v>
                </c:pt>
                <c:pt idx="73">
                  <c:v>180</c:v>
                </c:pt>
                <c:pt idx="74">
                  <c:v>182.08333333333348</c:v>
                </c:pt>
                <c:pt idx="75">
                  <c:v>188.58333333333348</c:v>
                </c:pt>
                <c:pt idx="76">
                  <c:v>193</c:v>
                </c:pt>
                <c:pt idx="77">
                  <c:v>196.75</c:v>
                </c:pt>
                <c:pt idx="78">
                  <c:v>203</c:v>
                </c:pt>
                <c:pt idx="79">
                  <c:v>208.83333333333348</c:v>
                </c:pt>
                <c:pt idx="80">
                  <c:v>210</c:v>
                </c:pt>
                <c:pt idx="81">
                  <c:v>210.58333333333348</c:v>
                </c:pt>
                <c:pt idx="82">
                  <c:v>211.83333333333348</c:v>
                </c:pt>
                <c:pt idx="83">
                  <c:v>216.58333333333348</c:v>
                </c:pt>
                <c:pt idx="84">
                  <c:v>219.16666666666652</c:v>
                </c:pt>
                <c:pt idx="85">
                  <c:v>226.75</c:v>
                </c:pt>
                <c:pt idx="86">
                  <c:v>227</c:v>
                </c:pt>
                <c:pt idx="87">
                  <c:v>233.16666666666652</c:v>
                </c:pt>
                <c:pt idx="88">
                  <c:v>236.25</c:v>
                </c:pt>
                <c:pt idx="89">
                  <c:v>240</c:v>
                </c:pt>
                <c:pt idx="90">
                  <c:v>241.41666666666652</c:v>
                </c:pt>
                <c:pt idx="91">
                  <c:v>243.41666666666652</c:v>
                </c:pt>
                <c:pt idx="92">
                  <c:v>243.91666666666652</c:v>
                </c:pt>
                <c:pt idx="93">
                  <c:v>246.33333333333348</c:v>
                </c:pt>
                <c:pt idx="94">
                  <c:v>248.08333333333348</c:v>
                </c:pt>
                <c:pt idx="95">
                  <c:v>250</c:v>
                </c:pt>
                <c:pt idx="96">
                  <c:v>247.91666666666652</c:v>
                </c:pt>
                <c:pt idx="97">
                  <c:v>249.58333333333348</c:v>
                </c:pt>
                <c:pt idx="98">
                  <c:v>249.5</c:v>
                </c:pt>
                <c:pt idx="99">
                  <c:v>254.33333333333348</c:v>
                </c:pt>
                <c:pt idx="100">
                  <c:v>252.83333333333348</c:v>
                </c:pt>
                <c:pt idx="101">
                  <c:v>252.66666666666652</c:v>
                </c:pt>
                <c:pt idx="102">
                  <c:v>254.5</c:v>
                </c:pt>
                <c:pt idx="103">
                  <c:v>257.58333333333331</c:v>
                </c:pt>
                <c:pt idx="104">
                  <c:v>258.66666666666703</c:v>
                </c:pt>
                <c:pt idx="105">
                  <c:v>260.25</c:v>
                </c:pt>
                <c:pt idx="106">
                  <c:v>261.5</c:v>
                </c:pt>
                <c:pt idx="107">
                  <c:v>259.58333333333331</c:v>
                </c:pt>
                <c:pt idx="108">
                  <c:v>260.5</c:v>
                </c:pt>
                <c:pt idx="109">
                  <c:v>266.75</c:v>
                </c:pt>
                <c:pt idx="110">
                  <c:v>265.91666666666674</c:v>
                </c:pt>
                <c:pt idx="111">
                  <c:v>271.33333333333331</c:v>
                </c:pt>
                <c:pt idx="112">
                  <c:v>278.25</c:v>
                </c:pt>
                <c:pt idx="113">
                  <c:v>287.25</c:v>
                </c:pt>
                <c:pt idx="114">
                  <c:v>296.41666666666674</c:v>
                </c:pt>
                <c:pt idx="115">
                  <c:v>307.58333333333331</c:v>
                </c:pt>
                <c:pt idx="116">
                  <c:v>322.83333333333331</c:v>
                </c:pt>
                <c:pt idx="117">
                  <c:v>338.58333333333331</c:v>
                </c:pt>
                <c:pt idx="118">
                  <c:v>354.66666666666703</c:v>
                </c:pt>
                <c:pt idx="119">
                  <c:v>371.41666666666674</c:v>
                </c:pt>
                <c:pt idx="120">
                  <c:v>396</c:v>
                </c:pt>
                <c:pt idx="121">
                  <c:v>416.91666666666674</c:v>
                </c:pt>
                <c:pt idx="122">
                  <c:v>433.16666666666703</c:v>
                </c:pt>
                <c:pt idx="123">
                  <c:v>446.5</c:v>
                </c:pt>
                <c:pt idx="124">
                  <c:v>464.5</c:v>
                </c:pt>
                <c:pt idx="125">
                  <c:v>477.83333333333331</c:v>
                </c:pt>
                <c:pt idx="126">
                  <c:v>496.25</c:v>
                </c:pt>
                <c:pt idx="127">
                  <c:v>507.83333333333331</c:v>
                </c:pt>
                <c:pt idx="128">
                  <c:v>520.08333333333405</c:v>
                </c:pt>
                <c:pt idx="129">
                  <c:v>530.3333333333336</c:v>
                </c:pt>
                <c:pt idx="130">
                  <c:v>537.16666666666663</c:v>
                </c:pt>
                <c:pt idx="131">
                  <c:v>539.66666666666663</c:v>
                </c:pt>
                <c:pt idx="132">
                  <c:v>542.3333333333336</c:v>
                </c:pt>
                <c:pt idx="133">
                  <c:v>547.16666666666663</c:v>
                </c:pt>
                <c:pt idx="134">
                  <c:v>546.41666666666663</c:v>
                </c:pt>
                <c:pt idx="135">
                  <c:v>552.58333333333405</c:v>
                </c:pt>
                <c:pt idx="136">
                  <c:v>550.5</c:v>
                </c:pt>
                <c:pt idx="137">
                  <c:v>547.66666666666663</c:v>
                </c:pt>
                <c:pt idx="138">
                  <c:v>544</c:v>
                </c:pt>
                <c:pt idx="139">
                  <c:v>533.08333333333405</c:v>
                </c:pt>
                <c:pt idx="140">
                  <c:v>527.08333333333405</c:v>
                </c:pt>
                <c:pt idx="141">
                  <c:v>516.08333333333405</c:v>
                </c:pt>
                <c:pt idx="142">
                  <c:v>499.58333333333331</c:v>
                </c:pt>
                <c:pt idx="143">
                  <c:v>480.41666666666674</c:v>
                </c:pt>
              </c:numCache>
            </c:numRef>
          </c:val>
        </c:ser>
        <c:ser>
          <c:idx val="2"/>
          <c:order val="2"/>
          <c:tx>
            <c:strRef>
              <c:f>Report!$O$1</c:f>
              <c:strCache>
                <c:ptCount val="1"/>
                <c:pt idx="0">
                  <c:v>Simulation (1 h)</c:v>
                </c:pt>
              </c:strCache>
            </c:strRef>
          </c:tx>
          <c:spPr>
            <a:ln w="38100">
              <a:solidFill>
                <a:srgbClr val="FD5955"/>
              </a:solidFill>
              <a:prstDash val="sysDash"/>
            </a:ln>
          </c:spPr>
          <c:marker>
            <c:symbol val="none"/>
          </c:marker>
          <c:cat>
            <c:numRef>
              <c:f>Report!$R$2:$R$145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Report!$O$2:$O$145</c:f>
              <c:numCache>
                <c:formatCode>General</c:formatCode>
                <c:ptCount val="144"/>
                <c:pt idx="0">
                  <c:v>457.58333333333331</c:v>
                </c:pt>
                <c:pt idx="1">
                  <c:v>434.5</c:v>
                </c:pt>
                <c:pt idx="2">
                  <c:v>408.5</c:v>
                </c:pt>
                <c:pt idx="3">
                  <c:v>381.66666666666703</c:v>
                </c:pt>
                <c:pt idx="4">
                  <c:v>360.41666666666674</c:v>
                </c:pt>
                <c:pt idx="5">
                  <c:v>339.33333333333331</c:v>
                </c:pt>
                <c:pt idx="6">
                  <c:v>319.58333333333331</c:v>
                </c:pt>
                <c:pt idx="7">
                  <c:v>300.33333333333331</c:v>
                </c:pt>
                <c:pt idx="8">
                  <c:v>280.66666666666703</c:v>
                </c:pt>
                <c:pt idx="9">
                  <c:v>261.58333333333331</c:v>
                </c:pt>
                <c:pt idx="10">
                  <c:v>241.33333333333348</c:v>
                </c:pt>
                <c:pt idx="11">
                  <c:v>221.16666666666652</c:v>
                </c:pt>
                <c:pt idx="12">
                  <c:v>207.25</c:v>
                </c:pt>
                <c:pt idx="13">
                  <c:v>190.58333333333348</c:v>
                </c:pt>
                <c:pt idx="14">
                  <c:v>177.75</c:v>
                </c:pt>
                <c:pt idx="15">
                  <c:v>163.16666666666652</c:v>
                </c:pt>
                <c:pt idx="16">
                  <c:v>146.66666666666652</c:v>
                </c:pt>
                <c:pt idx="17">
                  <c:v>134.41666666666652</c:v>
                </c:pt>
                <c:pt idx="18">
                  <c:v>124.58333333333326</c:v>
                </c:pt>
                <c:pt idx="19">
                  <c:v>114.41666666666674</c:v>
                </c:pt>
                <c:pt idx="20">
                  <c:v>104.25</c:v>
                </c:pt>
                <c:pt idx="21">
                  <c:v>93.583333333333258</c:v>
                </c:pt>
                <c:pt idx="22">
                  <c:v>82.916666666666742</c:v>
                </c:pt>
                <c:pt idx="23">
                  <c:v>72.25</c:v>
                </c:pt>
                <c:pt idx="24">
                  <c:v>67.083333333333258</c:v>
                </c:pt>
                <c:pt idx="25">
                  <c:v>62.083333333333336</c:v>
                </c:pt>
                <c:pt idx="26">
                  <c:v>55.75</c:v>
                </c:pt>
                <c:pt idx="27">
                  <c:v>49.166666666666593</c:v>
                </c:pt>
                <c:pt idx="28">
                  <c:v>42.5</c:v>
                </c:pt>
                <c:pt idx="29">
                  <c:v>36.166666666666593</c:v>
                </c:pt>
                <c:pt idx="30">
                  <c:v>32.833333333333336</c:v>
                </c:pt>
                <c:pt idx="31">
                  <c:v>30</c:v>
                </c:pt>
                <c:pt idx="32">
                  <c:v>27.916666666666668</c:v>
                </c:pt>
                <c:pt idx="33">
                  <c:v>25.333333333333297</c:v>
                </c:pt>
                <c:pt idx="34">
                  <c:v>22.416666666666668</c:v>
                </c:pt>
                <c:pt idx="35">
                  <c:v>21.25</c:v>
                </c:pt>
                <c:pt idx="36">
                  <c:v>21</c:v>
                </c:pt>
                <c:pt idx="37">
                  <c:v>21.833333333333297</c:v>
                </c:pt>
                <c:pt idx="38">
                  <c:v>20.5</c:v>
                </c:pt>
                <c:pt idx="39">
                  <c:v>19.75</c:v>
                </c:pt>
                <c:pt idx="40">
                  <c:v>19.5</c:v>
                </c:pt>
                <c:pt idx="41">
                  <c:v>19.166666666666668</c:v>
                </c:pt>
                <c:pt idx="42">
                  <c:v>20.083333333333279</c:v>
                </c:pt>
                <c:pt idx="43">
                  <c:v>22.333333333333297</c:v>
                </c:pt>
                <c:pt idx="44">
                  <c:v>26.416666666666668</c:v>
                </c:pt>
                <c:pt idx="45">
                  <c:v>28.166666666666668</c:v>
                </c:pt>
                <c:pt idx="46">
                  <c:v>30.166666666666668</c:v>
                </c:pt>
                <c:pt idx="47">
                  <c:v>32.083333333333336</c:v>
                </c:pt>
                <c:pt idx="48">
                  <c:v>37.166666666666593</c:v>
                </c:pt>
                <c:pt idx="49">
                  <c:v>42.083333333333336</c:v>
                </c:pt>
                <c:pt idx="50">
                  <c:v>48.666666666666593</c:v>
                </c:pt>
                <c:pt idx="51">
                  <c:v>51.5</c:v>
                </c:pt>
                <c:pt idx="52">
                  <c:v>57.75</c:v>
                </c:pt>
                <c:pt idx="53">
                  <c:v>65.833333333333258</c:v>
                </c:pt>
                <c:pt idx="54">
                  <c:v>72.416666666666742</c:v>
                </c:pt>
                <c:pt idx="55">
                  <c:v>79.583333333333258</c:v>
                </c:pt>
                <c:pt idx="56">
                  <c:v>87.25</c:v>
                </c:pt>
                <c:pt idx="57">
                  <c:v>93.833333333333258</c:v>
                </c:pt>
                <c:pt idx="58">
                  <c:v>104.16666666666667</c:v>
                </c:pt>
                <c:pt idx="59">
                  <c:v>110.91666666666674</c:v>
                </c:pt>
                <c:pt idx="60">
                  <c:v>116.08333333333326</c:v>
                </c:pt>
                <c:pt idx="61">
                  <c:v>122</c:v>
                </c:pt>
                <c:pt idx="62">
                  <c:v>130</c:v>
                </c:pt>
                <c:pt idx="63">
                  <c:v>135.75</c:v>
                </c:pt>
                <c:pt idx="64">
                  <c:v>147.25</c:v>
                </c:pt>
                <c:pt idx="65">
                  <c:v>151.83333333333348</c:v>
                </c:pt>
                <c:pt idx="66">
                  <c:v>158.25</c:v>
                </c:pt>
                <c:pt idx="67">
                  <c:v>161.58333333333348</c:v>
                </c:pt>
                <c:pt idx="68">
                  <c:v>164.91666666666652</c:v>
                </c:pt>
                <c:pt idx="69">
                  <c:v>167.33333333333348</c:v>
                </c:pt>
                <c:pt idx="70">
                  <c:v>169.91666666666652</c:v>
                </c:pt>
                <c:pt idx="71">
                  <c:v>171.08333333333348</c:v>
                </c:pt>
                <c:pt idx="72">
                  <c:v>173.33333333333348</c:v>
                </c:pt>
                <c:pt idx="73">
                  <c:v>171.75</c:v>
                </c:pt>
                <c:pt idx="74">
                  <c:v>175.66666666666652</c:v>
                </c:pt>
                <c:pt idx="75">
                  <c:v>178.91666666666652</c:v>
                </c:pt>
                <c:pt idx="76">
                  <c:v>179</c:v>
                </c:pt>
                <c:pt idx="77">
                  <c:v>181.25</c:v>
                </c:pt>
                <c:pt idx="78">
                  <c:v>184.66666666666652</c:v>
                </c:pt>
                <c:pt idx="79">
                  <c:v>187.5</c:v>
                </c:pt>
                <c:pt idx="80">
                  <c:v>193.41666666666652</c:v>
                </c:pt>
                <c:pt idx="81">
                  <c:v>199.25</c:v>
                </c:pt>
                <c:pt idx="82">
                  <c:v>204.75</c:v>
                </c:pt>
                <c:pt idx="83">
                  <c:v>210.66666666666652</c:v>
                </c:pt>
                <c:pt idx="84">
                  <c:v>216.41666666666652</c:v>
                </c:pt>
                <c:pt idx="85">
                  <c:v>219.33333333333348</c:v>
                </c:pt>
                <c:pt idx="86">
                  <c:v>221.25</c:v>
                </c:pt>
                <c:pt idx="87">
                  <c:v>226.25</c:v>
                </c:pt>
                <c:pt idx="88">
                  <c:v>229.75</c:v>
                </c:pt>
                <c:pt idx="89">
                  <c:v>231</c:v>
                </c:pt>
                <c:pt idx="90">
                  <c:v>232.91666666666652</c:v>
                </c:pt>
                <c:pt idx="91">
                  <c:v>230.75</c:v>
                </c:pt>
                <c:pt idx="92">
                  <c:v>232</c:v>
                </c:pt>
                <c:pt idx="93">
                  <c:v>233</c:v>
                </c:pt>
                <c:pt idx="94">
                  <c:v>230.66666666666652</c:v>
                </c:pt>
                <c:pt idx="95">
                  <c:v>233</c:v>
                </c:pt>
                <c:pt idx="96">
                  <c:v>233.16666666666652</c:v>
                </c:pt>
                <c:pt idx="97">
                  <c:v>235.25</c:v>
                </c:pt>
                <c:pt idx="98">
                  <c:v>233.75</c:v>
                </c:pt>
                <c:pt idx="99">
                  <c:v>232.25</c:v>
                </c:pt>
                <c:pt idx="100">
                  <c:v>232.66666666666652</c:v>
                </c:pt>
                <c:pt idx="101">
                  <c:v>232.83333333333348</c:v>
                </c:pt>
                <c:pt idx="102">
                  <c:v>231.08333333333348</c:v>
                </c:pt>
                <c:pt idx="103">
                  <c:v>233</c:v>
                </c:pt>
                <c:pt idx="104">
                  <c:v>227.41666666666652</c:v>
                </c:pt>
                <c:pt idx="105">
                  <c:v>226</c:v>
                </c:pt>
                <c:pt idx="106">
                  <c:v>218.25</c:v>
                </c:pt>
                <c:pt idx="107">
                  <c:v>215.75</c:v>
                </c:pt>
                <c:pt idx="108">
                  <c:v>217.25</c:v>
                </c:pt>
                <c:pt idx="109">
                  <c:v>218.16666666666652</c:v>
                </c:pt>
                <c:pt idx="110">
                  <c:v>222.66666666666652</c:v>
                </c:pt>
                <c:pt idx="111">
                  <c:v>229.25</c:v>
                </c:pt>
                <c:pt idx="112">
                  <c:v>229.33333333333348</c:v>
                </c:pt>
                <c:pt idx="113">
                  <c:v>232.75</c:v>
                </c:pt>
                <c:pt idx="114">
                  <c:v>250.25</c:v>
                </c:pt>
                <c:pt idx="115">
                  <c:v>265.66666666666703</c:v>
                </c:pt>
                <c:pt idx="116">
                  <c:v>277.58333333333331</c:v>
                </c:pt>
                <c:pt idx="117">
                  <c:v>294.75</c:v>
                </c:pt>
                <c:pt idx="118">
                  <c:v>312.25</c:v>
                </c:pt>
                <c:pt idx="119">
                  <c:v>329.75</c:v>
                </c:pt>
                <c:pt idx="120">
                  <c:v>350.25</c:v>
                </c:pt>
                <c:pt idx="121">
                  <c:v>368.83333333333331</c:v>
                </c:pt>
                <c:pt idx="122">
                  <c:v>388.83333333333331</c:v>
                </c:pt>
                <c:pt idx="123">
                  <c:v>407.91666666666674</c:v>
                </c:pt>
                <c:pt idx="124">
                  <c:v>424.41666666666674</c:v>
                </c:pt>
                <c:pt idx="125">
                  <c:v>437.83333333333331</c:v>
                </c:pt>
                <c:pt idx="126">
                  <c:v>451</c:v>
                </c:pt>
                <c:pt idx="127">
                  <c:v>459.08333333333331</c:v>
                </c:pt>
                <c:pt idx="128">
                  <c:v>472.5</c:v>
                </c:pt>
                <c:pt idx="129">
                  <c:v>482.08333333333331</c:v>
                </c:pt>
                <c:pt idx="130">
                  <c:v>489.25</c:v>
                </c:pt>
                <c:pt idx="131">
                  <c:v>496.5</c:v>
                </c:pt>
                <c:pt idx="132">
                  <c:v>494.58333333333331</c:v>
                </c:pt>
                <c:pt idx="133">
                  <c:v>496.25</c:v>
                </c:pt>
                <c:pt idx="134">
                  <c:v>503.08333333333331</c:v>
                </c:pt>
                <c:pt idx="135">
                  <c:v>503.08333333333331</c:v>
                </c:pt>
                <c:pt idx="136">
                  <c:v>503.83333333333331</c:v>
                </c:pt>
                <c:pt idx="137">
                  <c:v>505.83333333333331</c:v>
                </c:pt>
                <c:pt idx="138">
                  <c:v>500.08333333333331</c:v>
                </c:pt>
                <c:pt idx="139">
                  <c:v>492.08333333333331</c:v>
                </c:pt>
                <c:pt idx="140">
                  <c:v>484</c:v>
                </c:pt>
                <c:pt idx="141">
                  <c:v>473.25</c:v>
                </c:pt>
                <c:pt idx="142">
                  <c:v>461.83333333333331</c:v>
                </c:pt>
                <c:pt idx="143">
                  <c:v>457.83333333333331</c:v>
                </c:pt>
              </c:numCache>
            </c:numRef>
          </c:val>
        </c:ser>
        <c:marker val="1"/>
        <c:axId val="74624384"/>
        <c:axId val="74638464"/>
      </c:lineChart>
      <c:catAx>
        <c:axId val="74624384"/>
        <c:scaling>
          <c:orientation val="minMax"/>
        </c:scaling>
        <c:axPos val="b"/>
        <c:numFmt formatCode="h:mm" sourceLinked="1"/>
        <c:tickLblPos val="nextTo"/>
        <c:txPr>
          <a:bodyPr/>
          <a:lstStyle/>
          <a:p>
            <a:pPr>
              <a:defRPr sz="1800"/>
            </a:pPr>
            <a:endParaRPr lang="sr-Latn-CS"/>
          </a:p>
        </c:txPr>
        <c:crossAx val="74638464"/>
        <c:crosses val="autoZero"/>
        <c:auto val="1"/>
        <c:lblAlgn val="ctr"/>
        <c:lblOffset val="100"/>
        <c:tickLblSkip val="24"/>
        <c:tickMarkSkip val="24"/>
      </c:catAx>
      <c:valAx>
        <c:axId val="74638464"/>
        <c:scaling>
          <c:orientation val="minMax"/>
        </c:scaling>
        <c:axPos val="l"/>
        <c:majorGridlines/>
        <c:numFmt formatCode="General" sourceLinked="1"/>
        <c:tickLblPos val="nextTo"/>
        <c:txPr>
          <a:bodyPr/>
          <a:lstStyle/>
          <a:p>
            <a:pPr>
              <a:defRPr sz="1800"/>
            </a:pPr>
            <a:endParaRPr lang="sr-Latn-CS"/>
          </a:p>
        </c:txPr>
        <c:crossAx val="74624384"/>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hr-HR"/>
  <c:chart>
    <c:plotArea>
      <c:layout/>
      <c:lineChart>
        <c:grouping val="standard"/>
        <c:ser>
          <c:idx val="1"/>
          <c:order val="0"/>
          <c:tx>
            <c:strRef>
              <c:f>'Simulacija rez za sve'!$M$1</c:f>
              <c:strCache>
                <c:ptCount val="1"/>
                <c:pt idx="0">
                  <c:v>Empirical data</c:v>
                </c:pt>
              </c:strCache>
            </c:strRef>
          </c:tx>
          <c:spPr>
            <a:ln w="38100">
              <a:solidFill>
                <a:schemeClr val="tx1"/>
              </a:solidFill>
              <a:prstDash val="solid"/>
            </a:ln>
          </c:spPr>
          <c:marker>
            <c:symbol val="none"/>
          </c:marker>
          <c:cat>
            <c:numRef>
              <c:f>'Simulacija rez za sve'!$O$2:$O$145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'Simulacija rez za sve'!$M$2:$M$145</c:f>
              <c:numCache>
                <c:formatCode>General</c:formatCode>
                <c:ptCount val="144"/>
                <c:pt idx="0">
                  <c:v>2250</c:v>
                </c:pt>
                <c:pt idx="1">
                  <c:v>2167.2249999999976</c:v>
                </c:pt>
                <c:pt idx="2">
                  <c:v>2027.2083333333328</c:v>
                </c:pt>
                <c:pt idx="3">
                  <c:v>1979.3055555555561</c:v>
                </c:pt>
                <c:pt idx="4">
                  <c:v>1943.3690476190466</c:v>
                </c:pt>
                <c:pt idx="5">
                  <c:v>1894.1501831501832</c:v>
                </c:pt>
                <c:pt idx="6">
                  <c:v>1749.5826086956522</c:v>
                </c:pt>
                <c:pt idx="7">
                  <c:v>1759.7078754578761</c:v>
                </c:pt>
                <c:pt idx="8">
                  <c:v>1622.1153846153834</c:v>
                </c:pt>
                <c:pt idx="9">
                  <c:v>1553.8492822966498</c:v>
                </c:pt>
                <c:pt idx="10">
                  <c:v>1492.5997910135841</c:v>
                </c:pt>
                <c:pt idx="11">
                  <c:v>1427.8364532019705</c:v>
                </c:pt>
                <c:pt idx="12">
                  <c:v>1351.0732758620688</c:v>
                </c:pt>
                <c:pt idx="13">
                  <c:v>1309.3548387096776</c:v>
                </c:pt>
                <c:pt idx="14">
                  <c:v>1235.3225806451615</c:v>
                </c:pt>
                <c:pt idx="15">
                  <c:v>1186.0032467532458</c:v>
                </c:pt>
                <c:pt idx="16">
                  <c:v>1128.5745422842197</c:v>
                </c:pt>
                <c:pt idx="17">
                  <c:v>1074.0733137829909</c:v>
                </c:pt>
                <c:pt idx="18">
                  <c:v>1032.1111111111109</c:v>
                </c:pt>
                <c:pt idx="19">
                  <c:v>972.89047619047619</c:v>
                </c:pt>
                <c:pt idx="20">
                  <c:v>945.02499999999998</c:v>
                </c:pt>
                <c:pt idx="21">
                  <c:v>902.20516304347791</c:v>
                </c:pt>
                <c:pt idx="22">
                  <c:v>865.53802008608318</c:v>
                </c:pt>
                <c:pt idx="23">
                  <c:v>849.49884259259318</c:v>
                </c:pt>
                <c:pt idx="24">
                  <c:v>810.4651785714284</c:v>
                </c:pt>
                <c:pt idx="25">
                  <c:v>805.59567099567153</c:v>
                </c:pt>
                <c:pt idx="26">
                  <c:v>748.80419580419539</c:v>
                </c:pt>
                <c:pt idx="27">
                  <c:v>783.45714285714291</c:v>
                </c:pt>
                <c:pt idx="28">
                  <c:v>749.28717948717951</c:v>
                </c:pt>
                <c:pt idx="29">
                  <c:v>768.92099792099793</c:v>
                </c:pt>
                <c:pt idx="30">
                  <c:v>733.97486772486775</c:v>
                </c:pt>
                <c:pt idx="31">
                  <c:v>768.45321637426832</c:v>
                </c:pt>
                <c:pt idx="32">
                  <c:v>747.68302945301559</c:v>
                </c:pt>
                <c:pt idx="33">
                  <c:v>792</c:v>
                </c:pt>
                <c:pt idx="34">
                  <c:v>769.86471861471796</c:v>
                </c:pt>
                <c:pt idx="35">
                  <c:v>798.38416422287389</c:v>
                </c:pt>
                <c:pt idx="36">
                  <c:v>820.34274193548333</c:v>
                </c:pt>
                <c:pt idx="37">
                  <c:v>859.49300699300693</c:v>
                </c:pt>
                <c:pt idx="38">
                  <c:v>883.86242884250316</c:v>
                </c:pt>
                <c:pt idx="39">
                  <c:v>930.63659147869748</c:v>
                </c:pt>
                <c:pt idx="40">
                  <c:v>964.32219827586209</c:v>
                </c:pt>
                <c:pt idx="41">
                  <c:v>998.33759590792772</c:v>
                </c:pt>
                <c:pt idx="42">
                  <c:v>1056.4641203703698</c:v>
                </c:pt>
                <c:pt idx="43">
                  <c:v>1090.5683229813658</c:v>
                </c:pt>
                <c:pt idx="44">
                  <c:v>1174.548850574713</c:v>
                </c:pt>
                <c:pt idx="45">
                  <c:v>1163.445454545455</c:v>
                </c:pt>
                <c:pt idx="46">
                  <c:v>1263.5702341137112</c:v>
                </c:pt>
                <c:pt idx="47">
                  <c:v>1295.3957894736855</c:v>
                </c:pt>
                <c:pt idx="48">
                  <c:v>1361.6761904761904</c:v>
                </c:pt>
                <c:pt idx="49">
                  <c:v>1405.2360248447205</c:v>
                </c:pt>
                <c:pt idx="50">
                  <c:v>1455.123529411765</c:v>
                </c:pt>
                <c:pt idx="51">
                  <c:v>1501.9230769230769</c:v>
                </c:pt>
                <c:pt idx="52">
                  <c:v>1578.1136363636358</c:v>
                </c:pt>
                <c:pt idx="53">
                  <c:v>1582.5234782608684</c:v>
                </c:pt>
                <c:pt idx="54">
                  <c:v>1706.6724637681159</c:v>
                </c:pt>
                <c:pt idx="55">
                  <c:v>1697.5454545454545</c:v>
                </c:pt>
                <c:pt idx="56">
                  <c:v>1753.2579185520358</c:v>
                </c:pt>
                <c:pt idx="57">
                  <c:v>1846.7857142857151</c:v>
                </c:pt>
                <c:pt idx="58">
                  <c:v>1806.8863157894739</c:v>
                </c:pt>
                <c:pt idx="59">
                  <c:v>1906.659147869673</c:v>
                </c:pt>
                <c:pt idx="60">
                  <c:v>1888.0660225442834</c:v>
                </c:pt>
                <c:pt idx="61">
                  <c:v>2040.6400966183551</c:v>
                </c:pt>
                <c:pt idx="62">
                  <c:v>1985.5111111111109</c:v>
                </c:pt>
                <c:pt idx="63">
                  <c:v>2053.7478260869557</c:v>
                </c:pt>
                <c:pt idx="64">
                  <c:v>1993.8333333333314</c:v>
                </c:pt>
                <c:pt idx="65">
                  <c:v>2084.3416216216197</c:v>
                </c:pt>
                <c:pt idx="66">
                  <c:v>2140.2882882882864</c:v>
                </c:pt>
                <c:pt idx="67">
                  <c:v>2134.1428571428546</c:v>
                </c:pt>
                <c:pt idx="68">
                  <c:v>2183.6447876447851</c:v>
                </c:pt>
                <c:pt idx="69">
                  <c:v>2275.1690909090908</c:v>
                </c:pt>
                <c:pt idx="70">
                  <c:v>2274.9833333333377</c:v>
                </c:pt>
                <c:pt idx="71">
                  <c:v>2330.6296296296255</c:v>
                </c:pt>
                <c:pt idx="72">
                  <c:v>2346.2578947368397</c:v>
                </c:pt>
                <c:pt idx="73">
                  <c:v>2399.8033333333383</c:v>
                </c:pt>
                <c:pt idx="74">
                  <c:v>2407.3289473684208</c:v>
                </c:pt>
                <c:pt idx="75">
                  <c:v>2361.5695238095263</c:v>
                </c:pt>
                <c:pt idx="76">
                  <c:v>2486.3333333333394</c:v>
                </c:pt>
                <c:pt idx="77">
                  <c:v>2400.8835978836014</c:v>
                </c:pt>
                <c:pt idx="78">
                  <c:v>2419.5609022556391</c:v>
                </c:pt>
                <c:pt idx="79">
                  <c:v>2496.6519607843152</c:v>
                </c:pt>
                <c:pt idx="80">
                  <c:v>2431.9252717391305</c:v>
                </c:pt>
                <c:pt idx="81">
                  <c:v>2589.2763285024162</c:v>
                </c:pt>
                <c:pt idx="82">
                  <c:v>2579.0652173913063</c:v>
                </c:pt>
                <c:pt idx="83">
                  <c:v>2552.8611111111122</c:v>
                </c:pt>
                <c:pt idx="84">
                  <c:v>2625.0113636363681</c:v>
                </c:pt>
                <c:pt idx="85">
                  <c:v>2620.3112659698027</c:v>
                </c:pt>
                <c:pt idx="86">
                  <c:v>2704.7111111111112</c:v>
                </c:pt>
                <c:pt idx="87">
                  <c:v>2698.4761904761922</c:v>
                </c:pt>
                <c:pt idx="88">
                  <c:v>2687.6623376623374</c:v>
                </c:pt>
                <c:pt idx="89">
                  <c:v>2571.8000000000002</c:v>
                </c:pt>
                <c:pt idx="90">
                  <c:v>2765.298611111109</c:v>
                </c:pt>
                <c:pt idx="91">
                  <c:v>2719.7596638655459</c:v>
                </c:pt>
                <c:pt idx="92">
                  <c:v>2744.7490683229789</c:v>
                </c:pt>
                <c:pt idx="93">
                  <c:v>2761.2683823529392</c:v>
                </c:pt>
                <c:pt idx="94">
                  <c:v>2791.5299145299145</c:v>
                </c:pt>
                <c:pt idx="95">
                  <c:v>2816.5395537525378</c:v>
                </c:pt>
                <c:pt idx="96">
                  <c:v>2701.8285714285707</c:v>
                </c:pt>
                <c:pt idx="97">
                  <c:v>2838.9411764705937</c:v>
                </c:pt>
                <c:pt idx="98">
                  <c:v>2838.7914438502676</c:v>
                </c:pt>
                <c:pt idx="99">
                  <c:v>2864.5257352941176</c:v>
                </c:pt>
                <c:pt idx="100">
                  <c:v>2871.9032258064522</c:v>
                </c:pt>
                <c:pt idx="101">
                  <c:v>2939.9187675070029</c:v>
                </c:pt>
                <c:pt idx="102">
                  <c:v>2921.0153256705021</c:v>
                </c:pt>
                <c:pt idx="103">
                  <c:v>2990.5758241758244</c:v>
                </c:pt>
                <c:pt idx="104">
                  <c:v>3062.0416666666647</c:v>
                </c:pt>
                <c:pt idx="105">
                  <c:v>2983.8778801843318</c:v>
                </c:pt>
                <c:pt idx="106">
                  <c:v>3105.962779156328</c:v>
                </c:pt>
                <c:pt idx="107">
                  <c:v>3115.9648148148149</c:v>
                </c:pt>
                <c:pt idx="108">
                  <c:v>3203.397058823532</c:v>
                </c:pt>
                <c:pt idx="109">
                  <c:v>3183.8214285714321</c:v>
                </c:pt>
                <c:pt idx="110">
                  <c:v>3199.0189753320692</c:v>
                </c:pt>
                <c:pt idx="111">
                  <c:v>3305.2863247863247</c:v>
                </c:pt>
                <c:pt idx="112">
                  <c:v>3284.4830659536537</c:v>
                </c:pt>
                <c:pt idx="113">
                  <c:v>3340.8608695652151</c:v>
                </c:pt>
                <c:pt idx="114">
                  <c:v>3410.829861111109</c:v>
                </c:pt>
                <c:pt idx="115">
                  <c:v>3341.3555555555604</c:v>
                </c:pt>
                <c:pt idx="116">
                  <c:v>3458.7521367521372</c:v>
                </c:pt>
                <c:pt idx="117">
                  <c:v>3399.7491039426523</c:v>
                </c:pt>
                <c:pt idx="118">
                  <c:v>3425.802197802202</c:v>
                </c:pt>
                <c:pt idx="119">
                  <c:v>3502.1583333333365</c:v>
                </c:pt>
                <c:pt idx="120">
                  <c:v>3444.8036363636365</c:v>
                </c:pt>
                <c:pt idx="121">
                  <c:v>3446.1794871794873</c:v>
                </c:pt>
                <c:pt idx="122">
                  <c:v>3451.0686813186758</c:v>
                </c:pt>
                <c:pt idx="123">
                  <c:v>3468.8928571428569</c:v>
                </c:pt>
                <c:pt idx="124">
                  <c:v>3341.0372960372983</c:v>
                </c:pt>
                <c:pt idx="125">
                  <c:v>3382.3275362318886</c:v>
                </c:pt>
                <c:pt idx="126">
                  <c:v>3366.2995391705072</c:v>
                </c:pt>
                <c:pt idx="127">
                  <c:v>3339.6495726495755</c:v>
                </c:pt>
                <c:pt idx="128">
                  <c:v>3314.7660098522147</c:v>
                </c:pt>
                <c:pt idx="129">
                  <c:v>3280.8709677419356</c:v>
                </c:pt>
                <c:pt idx="130">
                  <c:v>3237.0892857142835</c:v>
                </c:pt>
                <c:pt idx="131">
                  <c:v>3182.8985801217018</c:v>
                </c:pt>
                <c:pt idx="132">
                  <c:v>3119.9358974358975</c:v>
                </c:pt>
                <c:pt idx="133">
                  <c:v>3092.8806818181797</c:v>
                </c:pt>
                <c:pt idx="134">
                  <c:v>3022.25</c:v>
                </c:pt>
                <c:pt idx="135">
                  <c:v>2981.0481481481484</c:v>
                </c:pt>
                <c:pt idx="136">
                  <c:v>2866.757575757576</c:v>
                </c:pt>
                <c:pt idx="137">
                  <c:v>2790.5911111111122</c:v>
                </c:pt>
                <c:pt idx="138">
                  <c:v>2775.6602316602307</c:v>
                </c:pt>
                <c:pt idx="139">
                  <c:v>2545.6384615384613</c:v>
                </c:pt>
                <c:pt idx="140">
                  <c:v>2632.3100158982534</c:v>
                </c:pt>
                <c:pt idx="141">
                  <c:v>2469.4814814814818</c:v>
                </c:pt>
                <c:pt idx="142">
                  <c:v>2400.3157894736842</c:v>
                </c:pt>
                <c:pt idx="143">
                  <c:v>2350</c:v>
                </c:pt>
              </c:numCache>
            </c:numRef>
          </c:val>
        </c:ser>
        <c:ser>
          <c:idx val="0"/>
          <c:order val="1"/>
          <c:tx>
            <c:strRef>
              <c:f>'Simulacija rez za sve'!$L$1</c:f>
              <c:strCache>
                <c:ptCount val="1"/>
                <c:pt idx="0">
                  <c:v>Simulation (1 h)</c:v>
                </c:pt>
              </c:strCache>
            </c:strRef>
          </c:tx>
          <c:spPr>
            <a:ln w="38100">
              <a:solidFill>
                <a:srgbClr val="FD5955"/>
              </a:solidFill>
              <a:prstDash val="sysDash"/>
            </a:ln>
          </c:spPr>
          <c:marker>
            <c:symbol val="none"/>
          </c:marker>
          <c:cat>
            <c:numRef>
              <c:f>'Simulacija rez za sve'!$O$2:$O$145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'Simulacija rez za sve'!$L$2:$L$145</c:f>
              <c:numCache>
                <c:formatCode>General</c:formatCode>
                <c:ptCount val="144"/>
                <c:pt idx="0">
                  <c:v>2133.8000000000002</c:v>
                </c:pt>
                <c:pt idx="1">
                  <c:v>2067.5</c:v>
                </c:pt>
                <c:pt idx="2">
                  <c:v>2000</c:v>
                </c:pt>
                <c:pt idx="3">
                  <c:v>1939.8</c:v>
                </c:pt>
                <c:pt idx="4">
                  <c:v>1869.8</c:v>
                </c:pt>
                <c:pt idx="5">
                  <c:v>1801.5</c:v>
                </c:pt>
                <c:pt idx="6">
                  <c:v>1732.4</c:v>
                </c:pt>
                <c:pt idx="7">
                  <c:v>1659.6</c:v>
                </c:pt>
                <c:pt idx="8">
                  <c:v>1578.4</c:v>
                </c:pt>
                <c:pt idx="9">
                  <c:v>1495.2</c:v>
                </c:pt>
                <c:pt idx="10">
                  <c:v>1404.8</c:v>
                </c:pt>
                <c:pt idx="11">
                  <c:v>1323.6</c:v>
                </c:pt>
                <c:pt idx="12">
                  <c:v>1268.8</c:v>
                </c:pt>
                <c:pt idx="13">
                  <c:v>1199.5</c:v>
                </c:pt>
                <c:pt idx="14">
                  <c:v>1140.5999999999999</c:v>
                </c:pt>
                <c:pt idx="15">
                  <c:v>1090</c:v>
                </c:pt>
                <c:pt idx="16">
                  <c:v>1027.7</c:v>
                </c:pt>
                <c:pt idx="17">
                  <c:v>971.3</c:v>
                </c:pt>
                <c:pt idx="18">
                  <c:v>927.5</c:v>
                </c:pt>
                <c:pt idx="19">
                  <c:v>884.5</c:v>
                </c:pt>
                <c:pt idx="20">
                  <c:v>852.9</c:v>
                </c:pt>
                <c:pt idx="21">
                  <c:v>807.2</c:v>
                </c:pt>
                <c:pt idx="22">
                  <c:v>762.7</c:v>
                </c:pt>
                <c:pt idx="23">
                  <c:v>718.3</c:v>
                </c:pt>
                <c:pt idx="24">
                  <c:v>697.4</c:v>
                </c:pt>
                <c:pt idx="25">
                  <c:v>671.2</c:v>
                </c:pt>
                <c:pt idx="26">
                  <c:v>646.70000000000005</c:v>
                </c:pt>
                <c:pt idx="27">
                  <c:v>620.6</c:v>
                </c:pt>
                <c:pt idx="28">
                  <c:v>602.9</c:v>
                </c:pt>
                <c:pt idx="29">
                  <c:v>580.20000000000005</c:v>
                </c:pt>
                <c:pt idx="30">
                  <c:v>586.70000000000005</c:v>
                </c:pt>
                <c:pt idx="31">
                  <c:v>590.79999999999995</c:v>
                </c:pt>
                <c:pt idx="32">
                  <c:v>589.79999999999995</c:v>
                </c:pt>
                <c:pt idx="33">
                  <c:v>595.20000000000005</c:v>
                </c:pt>
                <c:pt idx="34">
                  <c:v>599.20000000000005</c:v>
                </c:pt>
                <c:pt idx="35">
                  <c:v>606.9</c:v>
                </c:pt>
                <c:pt idx="36">
                  <c:v>643</c:v>
                </c:pt>
                <c:pt idx="37">
                  <c:v>677.7</c:v>
                </c:pt>
                <c:pt idx="38">
                  <c:v>713.3</c:v>
                </c:pt>
                <c:pt idx="39">
                  <c:v>752.2</c:v>
                </c:pt>
                <c:pt idx="40">
                  <c:v>782</c:v>
                </c:pt>
                <c:pt idx="41">
                  <c:v>815.1</c:v>
                </c:pt>
                <c:pt idx="42">
                  <c:v>866.2</c:v>
                </c:pt>
                <c:pt idx="43">
                  <c:v>919.7</c:v>
                </c:pt>
                <c:pt idx="44">
                  <c:v>962.8</c:v>
                </c:pt>
                <c:pt idx="45">
                  <c:v>1020</c:v>
                </c:pt>
                <c:pt idx="46">
                  <c:v>1072.7</c:v>
                </c:pt>
                <c:pt idx="47">
                  <c:v>1127.5</c:v>
                </c:pt>
                <c:pt idx="48">
                  <c:v>1184.4000000000001</c:v>
                </c:pt>
                <c:pt idx="49">
                  <c:v>1235.8</c:v>
                </c:pt>
                <c:pt idx="50">
                  <c:v>1295.8</c:v>
                </c:pt>
                <c:pt idx="51">
                  <c:v>1347.4</c:v>
                </c:pt>
                <c:pt idx="52">
                  <c:v>1392.8</c:v>
                </c:pt>
                <c:pt idx="53">
                  <c:v>1450.3</c:v>
                </c:pt>
                <c:pt idx="54">
                  <c:v>1504.3</c:v>
                </c:pt>
                <c:pt idx="55">
                  <c:v>1557.3</c:v>
                </c:pt>
                <c:pt idx="56">
                  <c:v>1617.1</c:v>
                </c:pt>
                <c:pt idx="57">
                  <c:v>1655.7</c:v>
                </c:pt>
                <c:pt idx="58">
                  <c:v>1693.3</c:v>
                </c:pt>
                <c:pt idx="59">
                  <c:v>1737.9</c:v>
                </c:pt>
                <c:pt idx="60">
                  <c:v>1779.4</c:v>
                </c:pt>
                <c:pt idx="61">
                  <c:v>1817.4</c:v>
                </c:pt>
                <c:pt idx="62">
                  <c:v>1853.1</c:v>
                </c:pt>
                <c:pt idx="63">
                  <c:v>1886.8</c:v>
                </c:pt>
                <c:pt idx="64">
                  <c:v>1934.3</c:v>
                </c:pt>
                <c:pt idx="65">
                  <c:v>1974.2</c:v>
                </c:pt>
                <c:pt idx="66">
                  <c:v>2013.3</c:v>
                </c:pt>
                <c:pt idx="67">
                  <c:v>2047.4</c:v>
                </c:pt>
                <c:pt idx="68">
                  <c:v>2096</c:v>
                </c:pt>
                <c:pt idx="69">
                  <c:v>2141.1</c:v>
                </c:pt>
                <c:pt idx="70">
                  <c:v>2174.9</c:v>
                </c:pt>
                <c:pt idx="71">
                  <c:v>2199.8000000000002</c:v>
                </c:pt>
                <c:pt idx="72">
                  <c:v>2220</c:v>
                </c:pt>
                <c:pt idx="73">
                  <c:v>2235.6</c:v>
                </c:pt>
                <c:pt idx="74">
                  <c:v>2261.9</c:v>
                </c:pt>
                <c:pt idx="75">
                  <c:v>2282.6999999999998</c:v>
                </c:pt>
                <c:pt idx="76">
                  <c:v>2294.6999999999998</c:v>
                </c:pt>
                <c:pt idx="77">
                  <c:v>2320.5</c:v>
                </c:pt>
                <c:pt idx="78">
                  <c:v>2332.6999999999998</c:v>
                </c:pt>
                <c:pt idx="79">
                  <c:v>2335.1</c:v>
                </c:pt>
                <c:pt idx="80">
                  <c:v>2339.5</c:v>
                </c:pt>
                <c:pt idx="81">
                  <c:v>2351</c:v>
                </c:pt>
                <c:pt idx="82">
                  <c:v>2340.1999999999998</c:v>
                </c:pt>
                <c:pt idx="83">
                  <c:v>2353</c:v>
                </c:pt>
                <c:pt idx="84">
                  <c:v>2371.6</c:v>
                </c:pt>
                <c:pt idx="85">
                  <c:v>2391</c:v>
                </c:pt>
                <c:pt idx="86">
                  <c:v>2414.9</c:v>
                </c:pt>
                <c:pt idx="87">
                  <c:v>2425.9</c:v>
                </c:pt>
                <c:pt idx="88">
                  <c:v>2443.9</c:v>
                </c:pt>
                <c:pt idx="89">
                  <c:v>2460.4</c:v>
                </c:pt>
                <c:pt idx="90">
                  <c:v>2486.9</c:v>
                </c:pt>
                <c:pt idx="91">
                  <c:v>2507.4</c:v>
                </c:pt>
                <c:pt idx="92">
                  <c:v>2519.4</c:v>
                </c:pt>
                <c:pt idx="93">
                  <c:v>2542.6999999999998</c:v>
                </c:pt>
                <c:pt idx="94">
                  <c:v>2560</c:v>
                </c:pt>
                <c:pt idx="95">
                  <c:v>2579.8000000000002</c:v>
                </c:pt>
                <c:pt idx="96">
                  <c:v>2601</c:v>
                </c:pt>
                <c:pt idx="97">
                  <c:v>2623.6</c:v>
                </c:pt>
                <c:pt idx="98">
                  <c:v>2633</c:v>
                </c:pt>
                <c:pt idx="99">
                  <c:v>2647.6</c:v>
                </c:pt>
                <c:pt idx="100">
                  <c:v>2652.5</c:v>
                </c:pt>
                <c:pt idx="101">
                  <c:v>2663.6</c:v>
                </c:pt>
                <c:pt idx="102">
                  <c:v>2692.5</c:v>
                </c:pt>
                <c:pt idx="103">
                  <c:v>2721.6</c:v>
                </c:pt>
                <c:pt idx="104">
                  <c:v>2754.8</c:v>
                </c:pt>
                <c:pt idx="105">
                  <c:v>2788</c:v>
                </c:pt>
                <c:pt idx="106">
                  <c:v>2817.3</c:v>
                </c:pt>
                <c:pt idx="107">
                  <c:v>2856.8</c:v>
                </c:pt>
                <c:pt idx="108">
                  <c:v>2881.7</c:v>
                </c:pt>
                <c:pt idx="109">
                  <c:v>2917.1</c:v>
                </c:pt>
                <c:pt idx="110">
                  <c:v>2954.4</c:v>
                </c:pt>
                <c:pt idx="111">
                  <c:v>2983.6</c:v>
                </c:pt>
                <c:pt idx="112">
                  <c:v>3022.3</c:v>
                </c:pt>
                <c:pt idx="113">
                  <c:v>3053.6</c:v>
                </c:pt>
                <c:pt idx="114">
                  <c:v>3069.9</c:v>
                </c:pt>
                <c:pt idx="115">
                  <c:v>3100.2</c:v>
                </c:pt>
                <c:pt idx="116">
                  <c:v>3119.6</c:v>
                </c:pt>
                <c:pt idx="117">
                  <c:v>3137.1</c:v>
                </c:pt>
                <c:pt idx="118">
                  <c:v>3155.7</c:v>
                </c:pt>
                <c:pt idx="119">
                  <c:v>3173.3</c:v>
                </c:pt>
                <c:pt idx="120">
                  <c:v>3162.7</c:v>
                </c:pt>
                <c:pt idx="121">
                  <c:v>3141</c:v>
                </c:pt>
                <c:pt idx="122">
                  <c:v>3130.3</c:v>
                </c:pt>
                <c:pt idx="123">
                  <c:v>3124.4</c:v>
                </c:pt>
                <c:pt idx="124">
                  <c:v>3115</c:v>
                </c:pt>
                <c:pt idx="125">
                  <c:v>3103.4</c:v>
                </c:pt>
                <c:pt idx="126">
                  <c:v>3079.8</c:v>
                </c:pt>
                <c:pt idx="127">
                  <c:v>3050.1</c:v>
                </c:pt>
                <c:pt idx="128">
                  <c:v>3024.8</c:v>
                </c:pt>
                <c:pt idx="129">
                  <c:v>3004.2</c:v>
                </c:pt>
                <c:pt idx="130">
                  <c:v>2984.7</c:v>
                </c:pt>
                <c:pt idx="131">
                  <c:v>2966.4</c:v>
                </c:pt>
                <c:pt idx="132">
                  <c:v>2913.4</c:v>
                </c:pt>
                <c:pt idx="133">
                  <c:v>2852.4</c:v>
                </c:pt>
                <c:pt idx="134">
                  <c:v>2798.8</c:v>
                </c:pt>
                <c:pt idx="135">
                  <c:v>2739.8</c:v>
                </c:pt>
                <c:pt idx="136">
                  <c:v>2688</c:v>
                </c:pt>
                <c:pt idx="137">
                  <c:v>2643.3</c:v>
                </c:pt>
                <c:pt idx="138">
                  <c:v>2573</c:v>
                </c:pt>
                <c:pt idx="139">
                  <c:v>2499.8000000000002</c:v>
                </c:pt>
                <c:pt idx="140">
                  <c:v>2435.5</c:v>
                </c:pt>
                <c:pt idx="141">
                  <c:v>2365.1</c:v>
                </c:pt>
                <c:pt idx="142">
                  <c:v>2294.3000000000002</c:v>
                </c:pt>
                <c:pt idx="143">
                  <c:v>2223.6</c:v>
                </c:pt>
              </c:numCache>
            </c:numRef>
          </c:val>
        </c:ser>
        <c:ser>
          <c:idx val="2"/>
          <c:order val="2"/>
          <c:tx>
            <c:strRef>
              <c:f>'Simulacija rez za sve'!$N$1</c:f>
              <c:strCache>
                <c:ptCount val="1"/>
                <c:pt idx="0">
                  <c:v>Simulation (10 min)</c:v>
                </c:pt>
              </c:strCache>
            </c:strRef>
          </c:tx>
          <c:spPr>
            <a:ln w="38100">
              <a:solidFill>
                <a:srgbClr val="0303BD"/>
              </a:solidFill>
              <a:prstDash val="sysDot"/>
            </a:ln>
          </c:spPr>
          <c:marker>
            <c:symbol val="none"/>
          </c:marker>
          <c:cat>
            <c:numRef>
              <c:f>'Simulacija rez za sve'!$O$2:$O$145</c:f>
              <c:numCache>
                <c:formatCode>General</c:formatCode>
                <c:ptCount val="144"/>
                <c:pt idx="0" formatCode="h:mm">
                  <c:v>0</c:v>
                </c:pt>
                <c:pt idx="6" formatCode="h:mm">
                  <c:v>4.1666666666666664E-2</c:v>
                </c:pt>
                <c:pt idx="12" formatCode="h:mm">
                  <c:v>8.3333333333333343E-2</c:v>
                </c:pt>
                <c:pt idx="18" formatCode="h:mm">
                  <c:v>0.125</c:v>
                </c:pt>
                <c:pt idx="24" formatCode="h:mm">
                  <c:v>0.16666666666666688</c:v>
                </c:pt>
                <c:pt idx="30" formatCode="h:mm">
                  <c:v>0.20833333333333323</c:v>
                </c:pt>
                <c:pt idx="36" formatCode="h:mm">
                  <c:v>0.25</c:v>
                </c:pt>
                <c:pt idx="42" formatCode="h:mm">
                  <c:v>0.29166666666666741</c:v>
                </c:pt>
                <c:pt idx="48" formatCode="h:mm">
                  <c:v>0.33333333333333298</c:v>
                </c:pt>
                <c:pt idx="54" formatCode="h:mm">
                  <c:v>0.37500000000000028</c:v>
                </c:pt>
                <c:pt idx="60" formatCode="h:mm">
                  <c:v>0.41666666666666741</c:v>
                </c:pt>
                <c:pt idx="66" formatCode="h:mm">
                  <c:v>0.45833333333333293</c:v>
                </c:pt>
                <c:pt idx="72" formatCode="h:mm">
                  <c:v>0.5</c:v>
                </c:pt>
                <c:pt idx="78" formatCode="h:mm">
                  <c:v>0.54166666666666696</c:v>
                </c:pt>
                <c:pt idx="84" formatCode="h:mm">
                  <c:v>0.58333333333333259</c:v>
                </c:pt>
                <c:pt idx="90" formatCode="h:mm">
                  <c:v>0.62500000000000056</c:v>
                </c:pt>
                <c:pt idx="96" formatCode="h:mm">
                  <c:v>0.66666666666666752</c:v>
                </c:pt>
                <c:pt idx="102" formatCode="h:mm">
                  <c:v>0.70833333333333304</c:v>
                </c:pt>
                <c:pt idx="108" formatCode="h:mm">
                  <c:v>0.75000000000000056</c:v>
                </c:pt>
                <c:pt idx="114" formatCode="h:mm">
                  <c:v>0.79166666666666696</c:v>
                </c:pt>
                <c:pt idx="120" formatCode="h:mm">
                  <c:v>0.83333333333333304</c:v>
                </c:pt>
                <c:pt idx="126" formatCode="h:mm">
                  <c:v>0.87500000000000056</c:v>
                </c:pt>
                <c:pt idx="132" formatCode="h:mm">
                  <c:v>0.91666666666666696</c:v>
                </c:pt>
                <c:pt idx="138" formatCode="h:mm">
                  <c:v>0.95833333333333304</c:v>
                </c:pt>
              </c:numCache>
            </c:numRef>
          </c:cat>
          <c:val>
            <c:numRef>
              <c:f>'Simulacija rez za sve'!$N$2:$N$145</c:f>
              <c:numCache>
                <c:formatCode>General</c:formatCode>
                <c:ptCount val="144"/>
                <c:pt idx="0">
                  <c:v>2130.8000000000002</c:v>
                </c:pt>
                <c:pt idx="1">
                  <c:v>2057.9</c:v>
                </c:pt>
                <c:pt idx="2">
                  <c:v>1989.9</c:v>
                </c:pt>
                <c:pt idx="3">
                  <c:v>1925.5</c:v>
                </c:pt>
                <c:pt idx="4">
                  <c:v>1854.6</c:v>
                </c:pt>
                <c:pt idx="5">
                  <c:v>1780.7</c:v>
                </c:pt>
                <c:pt idx="6">
                  <c:v>1696.1</c:v>
                </c:pt>
                <c:pt idx="7">
                  <c:v>1619.8</c:v>
                </c:pt>
                <c:pt idx="8">
                  <c:v>1544.9</c:v>
                </c:pt>
                <c:pt idx="9">
                  <c:v>1460.9</c:v>
                </c:pt>
                <c:pt idx="10">
                  <c:v>1375.3</c:v>
                </c:pt>
                <c:pt idx="11">
                  <c:v>1297.9000000000001</c:v>
                </c:pt>
                <c:pt idx="12">
                  <c:v>1235.4000000000001</c:v>
                </c:pt>
                <c:pt idx="13">
                  <c:v>1177.3</c:v>
                </c:pt>
                <c:pt idx="14">
                  <c:v>1122.7</c:v>
                </c:pt>
                <c:pt idx="15">
                  <c:v>1052.9000000000001</c:v>
                </c:pt>
                <c:pt idx="16">
                  <c:v>982.1</c:v>
                </c:pt>
                <c:pt idx="17">
                  <c:v>931.2</c:v>
                </c:pt>
                <c:pt idx="18">
                  <c:v>896.5</c:v>
                </c:pt>
                <c:pt idx="19">
                  <c:v>857.7</c:v>
                </c:pt>
                <c:pt idx="20">
                  <c:v>815.3</c:v>
                </c:pt>
                <c:pt idx="21">
                  <c:v>769.7</c:v>
                </c:pt>
                <c:pt idx="22">
                  <c:v>733.9</c:v>
                </c:pt>
                <c:pt idx="23">
                  <c:v>689.9</c:v>
                </c:pt>
                <c:pt idx="24">
                  <c:v>672.1</c:v>
                </c:pt>
                <c:pt idx="25">
                  <c:v>656.9</c:v>
                </c:pt>
                <c:pt idx="26">
                  <c:v>638.4</c:v>
                </c:pt>
                <c:pt idx="27">
                  <c:v>616.79999999999995</c:v>
                </c:pt>
                <c:pt idx="28">
                  <c:v>600.6</c:v>
                </c:pt>
                <c:pt idx="29">
                  <c:v>585.20000000000005</c:v>
                </c:pt>
                <c:pt idx="30">
                  <c:v>592.79999999999995</c:v>
                </c:pt>
                <c:pt idx="31">
                  <c:v>601.70000000000005</c:v>
                </c:pt>
                <c:pt idx="32">
                  <c:v>608</c:v>
                </c:pt>
                <c:pt idx="33">
                  <c:v>614.1</c:v>
                </c:pt>
                <c:pt idx="34">
                  <c:v>615.79999999999995</c:v>
                </c:pt>
                <c:pt idx="35">
                  <c:v>611.4</c:v>
                </c:pt>
                <c:pt idx="36">
                  <c:v>648.4</c:v>
                </c:pt>
                <c:pt idx="37">
                  <c:v>683.5</c:v>
                </c:pt>
                <c:pt idx="38">
                  <c:v>722.1</c:v>
                </c:pt>
                <c:pt idx="39">
                  <c:v>757.5</c:v>
                </c:pt>
                <c:pt idx="40">
                  <c:v>795.3</c:v>
                </c:pt>
                <c:pt idx="41">
                  <c:v>820.1</c:v>
                </c:pt>
                <c:pt idx="42">
                  <c:v>871.9</c:v>
                </c:pt>
                <c:pt idx="43">
                  <c:v>924.8</c:v>
                </c:pt>
                <c:pt idx="44">
                  <c:v>974.6</c:v>
                </c:pt>
                <c:pt idx="45">
                  <c:v>1017.9</c:v>
                </c:pt>
                <c:pt idx="46">
                  <c:v>1069.0999999999999</c:v>
                </c:pt>
                <c:pt idx="47">
                  <c:v>1124.7</c:v>
                </c:pt>
                <c:pt idx="48">
                  <c:v>1179.4000000000001</c:v>
                </c:pt>
                <c:pt idx="49">
                  <c:v>1241.2</c:v>
                </c:pt>
                <c:pt idx="50">
                  <c:v>1306.4000000000001</c:v>
                </c:pt>
                <c:pt idx="51">
                  <c:v>1365</c:v>
                </c:pt>
                <c:pt idx="52">
                  <c:v>1416.7</c:v>
                </c:pt>
                <c:pt idx="53">
                  <c:v>1476.9</c:v>
                </c:pt>
                <c:pt idx="54">
                  <c:v>1528.1</c:v>
                </c:pt>
                <c:pt idx="55">
                  <c:v>1577</c:v>
                </c:pt>
                <c:pt idx="56">
                  <c:v>1627.2</c:v>
                </c:pt>
                <c:pt idx="57">
                  <c:v>1685.8</c:v>
                </c:pt>
                <c:pt idx="58">
                  <c:v>1743.8</c:v>
                </c:pt>
                <c:pt idx="59">
                  <c:v>1794.7</c:v>
                </c:pt>
                <c:pt idx="60">
                  <c:v>1830.7</c:v>
                </c:pt>
                <c:pt idx="61">
                  <c:v>1876</c:v>
                </c:pt>
                <c:pt idx="62">
                  <c:v>1911.9</c:v>
                </c:pt>
                <c:pt idx="63">
                  <c:v>1944.4</c:v>
                </c:pt>
                <c:pt idx="64">
                  <c:v>1976.7</c:v>
                </c:pt>
                <c:pt idx="65">
                  <c:v>2001.1</c:v>
                </c:pt>
                <c:pt idx="66">
                  <c:v>2039.6</c:v>
                </c:pt>
                <c:pt idx="67">
                  <c:v>2079.4</c:v>
                </c:pt>
                <c:pt idx="68">
                  <c:v>2128.4</c:v>
                </c:pt>
                <c:pt idx="69">
                  <c:v>2164.6999999999998</c:v>
                </c:pt>
                <c:pt idx="70">
                  <c:v>2195.6999999999998</c:v>
                </c:pt>
                <c:pt idx="71">
                  <c:v>2236.6999999999998</c:v>
                </c:pt>
                <c:pt idx="72">
                  <c:v>2257.6</c:v>
                </c:pt>
                <c:pt idx="73">
                  <c:v>2282.5</c:v>
                </c:pt>
                <c:pt idx="74">
                  <c:v>2298.4</c:v>
                </c:pt>
                <c:pt idx="75">
                  <c:v>2325.6999999999998</c:v>
                </c:pt>
                <c:pt idx="76">
                  <c:v>2347.8000000000002</c:v>
                </c:pt>
                <c:pt idx="77">
                  <c:v>2371.3000000000002</c:v>
                </c:pt>
                <c:pt idx="78">
                  <c:v>2365.6</c:v>
                </c:pt>
                <c:pt idx="79">
                  <c:v>2366.1999999999998</c:v>
                </c:pt>
                <c:pt idx="80">
                  <c:v>2357.9</c:v>
                </c:pt>
                <c:pt idx="81">
                  <c:v>2374.6</c:v>
                </c:pt>
                <c:pt idx="82">
                  <c:v>2379.3000000000002</c:v>
                </c:pt>
                <c:pt idx="83">
                  <c:v>2378.3000000000002</c:v>
                </c:pt>
                <c:pt idx="84">
                  <c:v>2393.5</c:v>
                </c:pt>
                <c:pt idx="85">
                  <c:v>2409.3000000000002</c:v>
                </c:pt>
                <c:pt idx="86">
                  <c:v>2417.9</c:v>
                </c:pt>
                <c:pt idx="87">
                  <c:v>2430.1</c:v>
                </c:pt>
                <c:pt idx="88">
                  <c:v>2442.3000000000002</c:v>
                </c:pt>
                <c:pt idx="89">
                  <c:v>2449.3000000000002</c:v>
                </c:pt>
                <c:pt idx="90">
                  <c:v>2485.4</c:v>
                </c:pt>
                <c:pt idx="91">
                  <c:v>2509.5</c:v>
                </c:pt>
                <c:pt idx="92">
                  <c:v>2525.1999999999998</c:v>
                </c:pt>
                <c:pt idx="93">
                  <c:v>2538.6</c:v>
                </c:pt>
                <c:pt idx="94">
                  <c:v>2545</c:v>
                </c:pt>
                <c:pt idx="95">
                  <c:v>2552.8000000000002</c:v>
                </c:pt>
                <c:pt idx="96">
                  <c:v>2579.5</c:v>
                </c:pt>
                <c:pt idx="97">
                  <c:v>2594</c:v>
                </c:pt>
                <c:pt idx="98">
                  <c:v>2612.3000000000002</c:v>
                </c:pt>
                <c:pt idx="99">
                  <c:v>2621.8</c:v>
                </c:pt>
                <c:pt idx="100">
                  <c:v>2636.2</c:v>
                </c:pt>
                <c:pt idx="101">
                  <c:v>2644.2</c:v>
                </c:pt>
                <c:pt idx="102">
                  <c:v>2665.3</c:v>
                </c:pt>
                <c:pt idx="103">
                  <c:v>2686.3</c:v>
                </c:pt>
                <c:pt idx="104">
                  <c:v>2719.8</c:v>
                </c:pt>
                <c:pt idx="105">
                  <c:v>2744.3</c:v>
                </c:pt>
                <c:pt idx="106">
                  <c:v>2762</c:v>
                </c:pt>
                <c:pt idx="107">
                  <c:v>2790.8</c:v>
                </c:pt>
                <c:pt idx="108">
                  <c:v>2818.5</c:v>
                </c:pt>
                <c:pt idx="109">
                  <c:v>2848.1</c:v>
                </c:pt>
                <c:pt idx="110">
                  <c:v>2893.5</c:v>
                </c:pt>
                <c:pt idx="111">
                  <c:v>2936.3</c:v>
                </c:pt>
                <c:pt idx="112">
                  <c:v>2970.4</c:v>
                </c:pt>
                <c:pt idx="113">
                  <c:v>3010.7</c:v>
                </c:pt>
                <c:pt idx="114">
                  <c:v>3042.3</c:v>
                </c:pt>
                <c:pt idx="115">
                  <c:v>3065.1</c:v>
                </c:pt>
                <c:pt idx="116">
                  <c:v>3088</c:v>
                </c:pt>
                <c:pt idx="117">
                  <c:v>3103.2</c:v>
                </c:pt>
                <c:pt idx="118">
                  <c:v>3119.4</c:v>
                </c:pt>
                <c:pt idx="119">
                  <c:v>3140.1</c:v>
                </c:pt>
                <c:pt idx="120">
                  <c:v>3132.1</c:v>
                </c:pt>
                <c:pt idx="121">
                  <c:v>3125.2</c:v>
                </c:pt>
                <c:pt idx="122">
                  <c:v>3115.9</c:v>
                </c:pt>
                <c:pt idx="123">
                  <c:v>3112</c:v>
                </c:pt>
                <c:pt idx="124">
                  <c:v>3096.9</c:v>
                </c:pt>
                <c:pt idx="125">
                  <c:v>3099.1</c:v>
                </c:pt>
                <c:pt idx="126">
                  <c:v>3073.1</c:v>
                </c:pt>
                <c:pt idx="127">
                  <c:v>3058.2</c:v>
                </c:pt>
                <c:pt idx="128">
                  <c:v>3036.6</c:v>
                </c:pt>
                <c:pt idx="129">
                  <c:v>3011</c:v>
                </c:pt>
                <c:pt idx="130">
                  <c:v>2989.3</c:v>
                </c:pt>
                <c:pt idx="131">
                  <c:v>2963.9</c:v>
                </c:pt>
                <c:pt idx="132">
                  <c:v>2901.7</c:v>
                </c:pt>
                <c:pt idx="133">
                  <c:v>2842.3</c:v>
                </c:pt>
                <c:pt idx="134">
                  <c:v>2782.5</c:v>
                </c:pt>
                <c:pt idx="135">
                  <c:v>2724.9</c:v>
                </c:pt>
                <c:pt idx="136">
                  <c:v>2673.1</c:v>
                </c:pt>
                <c:pt idx="137">
                  <c:v>2616.9</c:v>
                </c:pt>
                <c:pt idx="138">
                  <c:v>2538.9</c:v>
                </c:pt>
                <c:pt idx="139">
                  <c:v>2447.6999999999998</c:v>
                </c:pt>
                <c:pt idx="140">
                  <c:v>2374.9</c:v>
                </c:pt>
                <c:pt idx="141">
                  <c:v>2295.8000000000002</c:v>
                </c:pt>
                <c:pt idx="142">
                  <c:v>2215.1</c:v>
                </c:pt>
                <c:pt idx="143">
                  <c:v>2143.6</c:v>
                </c:pt>
              </c:numCache>
            </c:numRef>
          </c:val>
        </c:ser>
        <c:marker val="1"/>
        <c:axId val="74737152"/>
        <c:axId val="74738688"/>
      </c:lineChart>
      <c:catAx>
        <c:axId val="74737152"/>
        <c:scaling>
          <c:orientation val="minMax"/>
        </c:scaling>
        <c:axPos val="b"/>
        <c:numFmt formatCode="h:mm" sourceLinked="1"/>
        <c:tickLblPos val="nextTo"/>
        <c:txPr>
          <a:bodyPr/>
          <a:lstStyle/>
          <a:p>
            <a:pPr>
              <a:defRPr sz="1800"/>
            </a:pPr>
            <a:endParaRPr lang="sr-Latn-CS"/>
          </a:p>
        </c:txPr>
        <c:crossAx val="74738688"/>
        <c:crosses val="autoZero"/>
        <c:auto val="1"/>
        <c:lblAlgn val="ctr"/>
        <c:lblOffset val="100"/>
        <c:tickLblSkip val="24"/>
        <c:tickMarkSkip val="24"/>
      </c:catAx>
      <c:valAx>
        <c:axId val="74738688"/>
        <c:scaling>
          <c:orientation val="minMax"/>
        </c:scaling>
        <c:axPos val="l"/>
        <c:majorGridlines/>
        <c:numFmt formatCode="General" sourceLinked="1"/>
        <c:tickLblPos val="nextTo"/>
        <c:txPr>
          <a:bodyPr/>
          <a:lstStyle/>
          <a:p>
            <a:pPr>
              <a:defRPr sz="1800"/>
            </a:pPr>
            <a:endParaRPr lang="sr-Latn-CS"/>
          </a:p>
        </c:txPr>
        <c:crossAx val="7473715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0.37214</cdr:x>
      <cdr:y>0.48216</cdr:y>
    </cdr:from>
    <cdr:to>
      <cdr:x>0.46026</cdr:x>
      <cdr:y>0.53429</cdr:y>
    </cdr:to>
    <cdr:sp macro="" textlink="">
      <cdr:nvSpPr>
        <cdr:cNvPr id="7" name="TextBox 6"/>
        <cdr:cNvSpPr txBox="1"/>
      </cdr:nvSpPr>
      <cdr:spPr>
        <a:xfrm xmlns:a="http://schemas.openxmlformats.org/drawingml/2006/main">
          <a:off x="2432720" y="2664297"/>
          <a:ext cx="576064" cy="28803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400" b="1" dirty="0" err="1"/>
            <a:t>Low</a:t>
          </a:r>
          <a:endParaRPr lang="hr-HR" sz="1400" b="1" dirty="0"/>
        </a:p>
        <a:p xmlns:a="http://schemas.openxmlformats.org/drawingml/2006/main">
          <a:endParaRPr lang="hr-HR" sz="1100" dirty="0"/>
        </a:p>
      </cdr:txBody>
    </cdr:sp>
  </cdr:relSizeAnchor>
  <cdr:relSizeAnchor xmlns:cdr="http://schemas.openxmlformats.org/drawingml/2006/chartDrawing">
    <cdr:from>
      <cdr:x>0.37214</cdr:x>
      <cdr:y>0.23457</cdr:y>
    </cdr:from>
    <cdr:to>
      <cdr:x>0.46954</cdr:x>
      <cdr:y>0.28669</cdr:y>
    </cdr:to>
    <cdr:sp macro="" textlink="">
      <cdr:nvSpPr>
        <cdr:cNvPr id="8" name="TextBox 7"/>
        <cdr:cNvSpPr txBox="1"/>
      </cdr:nvSpPr>
      <cdr:spPr>
        <a:xfrm xmlns:a="http://schemas.openxmlformats.org/drawingml/2006/main">
          <a:off x="2432720" y="1296144"/>
          <a:ext cx="636721" cy="2880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400" b="1" dirty="0" err="1"/>
            <a:t>High</a:t>
          </a:r>
          <a:endParaRPr lang="hr-HR"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0.25578</cdr:x>
      <cdr:y>0.07355</cdr:y>
    </cdr:from>
    <cdr:to>
      <cdr:x>0.32994</cdr:x>
      <cdr:y>0.19942</cdr:y>
    </cdr:to>
    <cdr:sp macro="" textlink="">
      <cdr:nvSpPr>
        <cdr:cNvPr id="2"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0.36851</cdr:x>
      <cdr:y>0.48571</cdr:y>
    </cdr:from>
    <cdr:to>
      <cdr:x>0.45881</cdr:x>
      <cdr:y>0.61573</cdr:y>
    </cdr:to>
    <cdr:sp macro="" textlink="">
      <cdr:nvSpPr>
        <cdr:cNvPr id="4" name="TextBox 6"/>
        <cdr:cNvSpPr txBox="1"/>
      </cdr:nvSpPr>
      <cdr:spPr>
        <a:xfrm xmlns:a="http://schemas.openxmlformats.org/drawingml/2006/main">
          <a:off x="2664296" y="2448272"/>
          <a:ext cx="652942" cy="6553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Low</a:t>
          </a:r>
          <a:endParaRPr lang="hr-HR" sz="1200" b="1" dirty="0"/>
        </a:p>
        <a:p xmlns:a="http://schemas.openxmlformats.org/drawingml/2006/main">
          <a:endParaRPr lang="hr-HR" sz="1100" dirty="0"/>
        </a:p>
      </cdr:txBody>
    </cdr:sp>
  </cdr:relSizeAnchor>
  <cdr:relSizeAnchor xmlns:cdr="http://schemas.openxmlformats.org/drawingml/2006/chartDrawing">
    <cdr:from>
      <cdr:x>0.38043</cdr:x>
      <cdr:y>0.19718</cdr:y>
    </cdr:from>
    <cdr:to>
      <cdr:x>0.47783</cdr:x>
      <cdr:y>0.26446</cdr:y>
    </cdr:to>
    <cdr:sp macro="" textlink="">
      <cdr:nvSpPr>
        <cdr:cNvPr id="5" name="TextBox 7"/>
        <cdr:cNvSpPr txBox="1"/>
      </cdr:nvSpPr>
      <cdr:spPr>
        <a:xfrm xmlns:a="http://schemas.openxmlformats.org/drawingml/2006/main">
          <a:off x="2520280" y="1008112"/>
          <a:ext cx="645249" cy="34397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High</a:t>
          </a:r>
          <a:endParaRPr lang="hr-HR"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0.25578</cdr:x>
      <cdr:y>0.07355</cdr:y>
    </cdr:from>
    <cdr:to>
      <cdr:x>0.32994</cdr:x>
      <cdr:y>0.19942</cdr:y>
    </cdr:to>
    <cdr:sp macro="" textlink="">
      <cdr:nvSpPr>
        <cdr:cNvPr id="2"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0.36851</cdr:x>
      <cdr:y>0.48571</cdr:y>
    </cdr:from>
    <cdr:to>
      <cdr:x>0.45881</cdr:x>
      <cdr:y>0.61573</cdr:y>
    </cdr:to>
    <cdr:sp macro="" textlink="">
      <cdr:nvSpPr>
        <cdr:cNvPr id="4" name="TextBox 6"/>
        <cdr:cNvSpPr txBox="1"/>
      </cdr:nvSpPr>
      <cdr:spPr>
        <a:xfrm xmlns:a="http://schemas.openxmlformats.org/drawingml/2006/main">
          <a:off x="2664296" y="2448272"/>
          <a:ext cx="652942" cy="6553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Low</a:t>
          </a:r>
          <a:endParaRPr lang="hr-HR" sz="1200" b="1" dirty="0"/>
        </a:p>
        <a:p xmlns:a="http://schemas.openxmlformats.org/drawingml/2006/main">
          <a:endParaRPr lang="hr-HR" sz="1100" dirty="0"/>
        </a:p>
      </cdr:txBody>
    </cdr:sp>
  </cdr:relSizeAnchor>
  <cdr:relSizeAnchor xmlns:cdr="http://schemas.openxmlformats.org/drawingml/2006/chartDrawing">
    <cdr:from>
      <cdr:x>0.38043</cdr:x>
      <cdr:y>0.19718</cdr:y>
    </cdr:from>
    <cdr:to>
      <cdr:x>0.47783</cdr:x>
      <cdr:y>0.26446</cdr:y>
    </cdr:to>
    <cdr:sp macro="" textlink="">
      <cdr:nvSpPr>
        <cdr:cNvPr id="5" name="TextBox 7"/>
        <cdr:cNvSpPr txBox="1"/>
      </cdr:nvSpPr>
      <cdr:spPr>
        <a:xfrm xmlns:a="http://schemas.openxmlformats.org/drawingml/2006/main">
          <a:off x="2520280" y="1008112"/>
          <a:ext cx="645249" cy="3439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High</a:t>
          </a:r>
          <a:endParaRPr lang="hr-HR"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0.25578</cdr:x>
      <cdr:y>0.07355</cdr:y>
    </cdr:from>
    <cdr:to>
      <cdr:x>0.32994</cdr:x>
      <cdr:y>0.19942</cdr:y>
    </cdr:to>
    <cdr:sp macro="" textlink="">
      <cdr:nvSpPr>
        <cdr:cNvPr id="2"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0.36851</cdr:x>
      <cdr:y>0.48571</cdr:y>
    </cdr:from>
    <cdr:to>
      <cdr:x>0.45881</cdr:x>
      <cdr:y>0.61573</cdr:y>
    </cdr:to>
    <cdr:sp macro="" textlink="">
      <cdr:nvSpPr>
        <cdr:cNvPr id="4" name="TextBox 6"/>
        <cdr:cNvSpPr txBox="1"/>
      </cdr:nvSpPr>
      <cdr:spPr>
        <a:xfrm xmlns:a="http://schemas.openxmlformats.org/drawingml/2006/main">
          <a:off x="2664296" y="2448272"/>
          <a:ext cx="652942" cy="6553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Low</a:t>
          </a:r>
          <a:endParaRPr lang="hr-HR" sz="1200" b="1" dirty="0"/>
        </a:p>
        <a:p xmlns:a="http://schemas.openxmlformats.org/drawingml/2006/main">
          <a:endParaRPr lang="hr-HR" sz="1100" dirty="0"/>
        </a:p>
      </cdr:txBody>
    </cdr:sp>
  </cdr:relSizeAnchor>
  <cdr:relSizeAnchor xmlns:cdr="http://schemas.openxmlformats.org/drawingml/2006/chartDrawing">
    <cdr:from>
      <cdr:x>0.36957</cdr:x>
      <cdr:y>0.19718</cdr:y>
    </cdr:from>
    <cdr:to>
      <cdr:x>0.46697</cdr:x>
      <cdr:y>0.26446</cdr:y>
    </cdr:to>
    <cdr:sp macro="" textlink="">
      <cdr:nvSpPr>
        <cdr:cNvPr id="5" name="TextBox 7"/>
        <cdr:cNvSpPr txBox="1"/>
      </cdr:nvSpPr>
      <cdr:spPr>
        <a:xfrm xmlns:a="http://schemas.openxmlformats.org/drawingml/2006/main">
          <a:off x="2448272" y="1008112"/>
          <a:ext cx="645249" cy="3439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High</a:t>
          </a:r>
          <a:endParaRPr lang="hr-HR"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0.25578</cdr:x>
      <cdr:y>0.07355</cdr:y>
    </cdr:from>
    <cdr:to>
      <cdr:x>0.32994</cdr:x>
      <cdr:y>0.19942</cdr:y>
    </cdr:to>
    <cdr:sp macro="" textlink="">
      <cdr:nvSpPr>
        <cdr:cNvPr id="2"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0.36851</cdr:x>
      <cdr:y>0.48571</cdr:y>
    </cdr:from>
    <cdr:to>
      <cdr:x>0.45881</cdr:x>
      <cdr:y>0.61573</cdr:y>
    </cdr:to>
    <cdr:sp macro="" textlink="">
      <cdr:nvSpPr>
        <cdr:cNvPr id="4" name="TextBox 6"/>
        <cdr:cNvSpPr txBox="1"/>
      </cdr:nvSpPr>
      <cdr:spPr>
        <a:xfrm xmlns:a="http://schemas.openxmlformats.org/drawingml/2006/main">
          <a:off x="2664296" y="2448272"/>
          <a:ext cx="652942" cy="6553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Low</a:t>
          </a:r>
          <a:endParaRPr lang="hr-HR" sz="1200" b="1" dirty="0"/>
        </a:p>
        <a:p xmlns:a="http://schemas.openxmlformats.org/drawingml/2006/main">
          <a:endParaRPr lang="hr-HR" sz="1100" dirty="0"/>
        </a:p>
      </cdr:txBody>
    </cdr:sp>
  </cdr:relSizeAnchor>
  <cdr:relSizeAnchor xmlns:cdr="http://schemas.openxmlformats.org/drawingml/2006/chartDrawing">
    <cdr:from>
      <cdr:x>0.38043</cdr:x>
      <cdr:y>0.21127</cdr:y>
    </cdr:from>
    <cdr:to>
      <cdr:x>0.47783</cdr:x>
      <cdr:y>0.26688</cdr:y>
    </cdr:to>
    <cdr:sp macro="" textlink="">
      <cdr:nvSpPr>
        <cdr:cNvPr id="5" name="TextBox 7"/>
        <cdr:cNvSpPr txBox="1"/>
      </cdr:nvSpPr>
      <cdr:spPr>
        <a:xfrm xmlns:a="http://schemas.openxmlformats.org/drawingml/2006/main">
          <a:off x="2520280" y="1080120"/>
          <a:ext cx="645249" cy="28431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dirty="0" err="1"/>
            <a:t>High</a:t>
          </a:r>
          <a:endParaRPr lang="hr-HR" sz="12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0.25578</cdr:x>
      <cdr:y>0.07355</cdr:y>
    </cdr:from>
    <cdr:to>
      <cdr:x>0.32994</cdr:x>
      <cdr:y>0.19942</cdr:y>
    </cdr:to>
    <cdr:sp macro="" textlink="">
      <cdr:nvSpPr>
        <cdr:cNvPr id="3"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0.40559</cdr:x>
      <cdr:y>0.47376</cdr:y>
    </cdr:from>
    <cdr:to>
      <cdr:x>0.4959</cdr:x>
      <cdr:y>0.60378</cdr:y>
    </cdr:to>
    <cdr:sp macro="" textlink="">
      <cdr:nvSpPr>
        <cdr:cNvPr id="7" name="TextBox 6"/>
        <cdr:cNvSpPr txBox="1"/>
      </cdr:nvSpPr>
      <cdr:spPr>
        <a:xfrm xmlns:a="http://schemas.openxmlformats.org/drawingml/2006/main">
          <a:off x="2941259" y="1915059"/>
          <a:ext cx="654906" cy="5255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a:t>Low</a:t>
          </a:r>
        </a:p>
        <a:p xmlns:a="http://schemas.openxmlformats.org/drawingml/2006/main">
          <a:endParaRPr lang="hr-HR" sz="1100"/>
        </a:p>
      </cdr:txBody>
    </cdr:sp>
  </cdr:relSizeAnchor>
  <cdr:relSizeAnchor xmlns:cdr="http://schemas.openxmlformats.org/drawingml/2006/chartDrawing">
    <cdr:from>
      <cdr:x>0.39909</cdr:x>
      <cdr:y>0.11819</cdr:y>
    </cdr:from>
    <cdr:to>
      <cdr:x>0.49649</cdr:x>
      <cdr:y>0.18547</cdr:y>
    </cdr:to>
    <cdr:sp macro="" textlink="">
      <cdr:nvSpPr>
        <cdr:cNvPr id="8" name="TextBox 7"/>
        <cdr:cNvSpPr txBox="1"/>
      </cdr:nvSpPr>
      <cdr:spPr>
        <a:xfrm xmlns:a="http://schemas.openxmlformats.org/drawingml/2006/main">
          <a:off x="2896841" y="477772"/>
          <a:ext cx="706983" cy="2719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a:t>High</a:t>
          </a:r>
        </a:p>
      </cdr:txBody>
    </cdr:sp>
  </cdr:relSizeAnchor>
  <cdr:relSizeAnchor xmlns:cdr="http://schemas.openxmlformats.org/drawingml/2006/chartDrawing">
    <cdr:from>
      <cdr:x>0.25578</cdr:x>
      <cdr:y>0.07355</cdr:y>
    </cdr:from>
    <cdr:to>
      <cdr:x>0.32994</cdr:x>
      <cdr:y>0.19942</cdr:y>
    </cdr:to>
    <cdr:sp macro="" textlink="">
      <cdr:nvSpPr>
        <cdr:cNvPr id="2" name="TextBox 2"/>
        <cdr:cNvSpPr txBox="1"/>
      </cdr:nvSpPr>
      <cdr:spPr>
        <a:xfrm xmlns:a="http://schemas.openxmlformats.org/drawingml/2006/main">
          <a:off x="1377472" y="201765"/>
          <a:ext cx="399366" cy="3452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hr-HR" sz="1200"/>
        </a:p>
      </cdr:txBody>
    </cdr:sp>
  </cdr:relSizeAnchor>
  <cdr:relSizeAnchor xmlns:cdr="http://schemas.openxmlformats.org/drawingml/2006/chartDrawing">
    <cdr:from>
      <cdr:x>0.40559</cdr:x>
      <cdr:y>0.47376</cdr:y>
    </cdr:from>
    <cdr:to>
      <cdr:x>0.4959</cdr:x>
      <cdr:y>0.60378</cdr:y>
    </cdr:to>
    <cdr:sp macro="" textlink="">
      <cdr:nvSpPr>
        <cdr:cNvPr id="4" name="TextBox 6"/>
        <cdr:cNvSpPr txBox="1"/>
      </cdr:nvSpPr>
      <cdr:spPr>
        <a:xfrm xmlns:a="http://schemas.openxmlformats.org/drawingml/2006/main">
          <a:off x="2941259" y="1915059"/>
          <a:ext cx="654906" cy="5255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a:t>Low</a:t>
          </a:r>
        </a:p>
        <a:p xmlns:a="http://schemas.openxmlformats.org/drawingml/2006/main">
          <a:endParaRPr lang="hr-HR" sz="1100"/>
        </a:p>
      </cdr:txBody>
    </cdr:sp>
  </cdr:relSizeAnchor>
  <cdr:relSizeAnchor xmlns:cdr="http://schemas.openxmlformats.org/drawingml/2006/chartDrawing">
    <cdr:from>
      <cdr:x>0.39909</cdr:x>
      <cdr:y>0.11819</cdr:y>
    </cdr:from>
    <cdr:to>
      <cdr:x>0.49649</cdr:x>
      <cdr:y>0.18547</cdr:y>
    </cdr:to>
    <cdr:sp macro="" textlink="">
      <cdr:nvSpPr>
        <cdr:cNvPr id="5" name="TextBox 7"/>
        <cdr:cNvSpPr txBox="1"/>
      </cdr:nvSpPr>
      <cdr:spPr>
        <a:xfrm xmlns:a="http://schemas.openxmlformats.org/drawingml/2006/main">
          <a:off x="2896841" y="477772"/>
          <a:ext cx="706983" cy="2719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hr-HR" sz="1200" b="1"/>
            <a:t>High</a:t>
          </a:r>
        </a:p>
      </cdr:txBody>
    </cdr:sp>
  </cdr:relSizeAnchor>
</c:userShapes>
</file>

<file path=ppt/drawings/drawing7.xml><?xml version="1.0" encoding="utf-8"?>
<c:userShapes xmlns:c="http://schemas.openxmlformats.org/drawingml/2006/chart">
  <cdr:relSizeAnchor xmlns:cdr="http://schemas.openxmlformats.org/drawingml/2006/chartDrawing">
    <cdr:from>
      <cdr:x>0.31412</cdr:x>
      <cdr:y>0.50667</cdr:y>
    </cdr:from>
    <cdr:to>
      <cdr:x>0.47167</cdr:x>
      <cdr:y>0.71148</cdr:y>
    </cdr:to>
    <cdr:sp macro="" textlink="">
      <cdr:nvSpPr>
        <cdr:cNvPr id="2" name="TextBox 1"/>
        <cdr:cNvSpPr txBox="1"/>
      </cdr:nvSpPr>
      <cdr:spPr>
        <a:xfrm xmlns:a="http://schemas.openxmlformats.org/drawingml/2006/main">
          <a:off x="2592288" y="2736304"/>
          <a:ext cx="1300107" cy="11061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smtClean="0">
              <a:solidFill>
                <a:schemeClr val="bg1"/>
              </a:solidFill>
            </a:rPr>
            <a:t>Other</a:t>
          </a:r>
          <a:endParaRPr lang="hr-HR" sz="2400" dirty="0">
            <a:solidFill>
              <a:schemeClr val="bg1"/>
            </a:solidFill>
          </a:endParaRPr>
        </a:p>
      </cdr:txBody>
    </cdr:sp>
  </cdr:relSizeAnchor>
  <cdr:relSizeAnchor xmlns:cdr="http://schemas.openxmlformats.org/drawingml/2006/chartDrawing">
    <cdr:from>
      <cdr:x>0.51482</cdr:x>
      <cdr:y>0.45333</cdr:y>
    </cdr:from>
    <cdr:to>
      <cdr:x>0.67236</cdr:x>
      <cdr:y>0.72059</cdr:y>
    </cdr:to>
    <cdr:sp macro="" textlink="">
      <cdr:nvSpPr>
        <cdr:cNvPr id="3" name="TextBox 2"/>
        <cdr:cNvSpPr txBox="1"/>
      </cdr:nvSpPr>
      <cdr:spPr>
        <a:xfrm xmlns:a="http://schemas.openxmlformats.org/drawingml/2006/main">
          <a:off x="3840693" y="2219767"/>
          <a:ext cx="1175319" cy="1308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smtClean="0"/>
            <a:t>World </a:t>
          </a:r>
        </a:p>
        <a:p xmlns:a="http://schemas.openxmlformats.org/drawingml/2006/main">
          <a:pPr algn="ctr"/>
          <a:r>
            <a:rPr lang="en-US" sz="2400" dirty="0"/>
            <a:t>o</a:t>
          </a:r>
          <a:r>
            <a:rPr lang="en-US" sz="2400" dirty="0" smtClean="0"/>
            <a:t>f</a:t>
          </a:r>
        </a:p>
        <a:p xmlns:a="http://schemas.openxmlformats.org/drawingml/2006/main">
          <a:pPr algn="ctr"/>
          <a:r>
            <a:rPr lang="en-US" sz="2400" dirty="0" err="1" smtClean="0"/>
            <a:t>Warcraft</a:t>
          </a:r>
          <a:endParaRPr lang="hr-HR"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1298CF-21BE-4E4A-B5A5-482DFD8AAF6B}" type="datetimeFigureOut">
              <a:rPr lang="sr-Latn-CS"/>
              <a:pPr>
                <a:defRPr/>
              </a:pPr>
              <a:t>9.11.2011</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1E08CBD-97BC-451A-BD86-29E7F91AE448}"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3584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887552-F2FF-4A3B-8CFD-9A8BA8F94C08}"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AD99C50-034F-45E9-A273-AC90C9EA22B0}" type="slidenum">
              <a:rPr lang="hr-HR" smtClean="0"/>
              <a:pPr/>
              <a:t>1</a:t>
            </a:fld>
            <a:endParaRPr lang="hr-H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t>Hello everybody, thanks </a:t>
            </a:r>
            <a:r>
              <a:rPr lang="en-US" dirty="0" err="1" smtClean="0"/>
              <a:t>Shen</a:t>
            </a:r>
            <a:r>
              <a:rPr lang="en-US" dirty="0" smtClean="0"/>
              <a:t> for a good presentation,  always wanted to play a good MMORTS maybe this architecture will enable some. I am going to talk about different type of MMOs - MMORPGs.</a:t>
            </a:r>
          </a:p>
          <a:p>
            <a:r>
              <a:rPr lang="en-US" dirty="0" smtClean="0"/>
              <a:t>I am sure that everybody here know what MMORPGs are. Games like World of </a:t>
            </a:r>
            <a:r>
              <a:rPr lang="en-US" dirty="0" err="1" smtClean="0"/>
              <a:t>Warcraft</a:t>
            </a:r>
            <a:r>
              <a:rPr lang="en-US" dirty="0" smtClean="0"/>
              <a:t>, Age of Conan, </a:t>
            </a:r>
            <a:r>
              <a:rPr lang="en-US" dirty="0" err="1" smtClean="0"/>
              <a:t>EverQuest</a:t>
            </a:r>
            <a:r>
              <a:rPr lang="en-US" dirty="0" smtClean="0"/>
              <a:t> and so on. Most of you know have probably played some </a:t>
            </a:r>
            <a:r>
              <a:rPr lang="en-US" dirty="0" err="1" smtClean="0"/>
              <a:t>mmorpg</a:t>
            </a:r>
            <a:r>
              <a:rPr lang="en-US" dirty="0" smtClean="0"/>
              <a:t>. So, you know that after a long day of working/</a:t>
            </a:r>
            <a:r>
              <a:rPr lang="en-US" dirty="0" err="1" smtClean="0"/>
              <a:t>studing</a:t>
            </a:r>
            <a:r>
              <a:rPr lang="en-US" dirty="0" smtClean="0"/>
              <a:t> a true MMORPG player wants one thing!</a:t>
            </a:r>
            <a:endParaRPr lang="hr-HR" dirty="0" smtClean="0"/>
          </a:p>
          <a:p>
            <a:endParaRPr lang="hr-H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large group activity – raiding. Which are very similar but differ significantly on scale. In the end, the final classification is the following..</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can be seen from the graph all defined categories are distinct. Now when we know what we will measure and model, lets say something about HOW we do it. </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gathering players willing to participate in the research was one of the greatest issues we selected </a:t>
            </a:r>
            <a:r>
              <a:rPr lang="en-US" dirty="0" err="1" smtClean="0"/>
              <a:t>WoW</a:t>
            </a:r>
            <a:r>
              <a:rPr lang="en-US" dirty="0" smtClean="0"/>
              <a:t> for our use case, mainly because of its market share which made measurement process much easier. Regarding the process of measurements it was as follows… </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the methodology of the measurements we needed to find the players which volunteered to participate in the research. They installed our add-on for tracking user behavior. After the monitoring period was over they </a:t>
            </a:r>
            <a:r>
              <a:rPr lang="en-US" dirty="0" err="1" smtClean="0"/>
              <a:t>submited</a:t>
            </a:r>
            <a:r>
              <a:rPr lang="en-US" dirty="0" smtClean="0"/>
              <a:t> the log files created by the add-on. We processed that data and created the models. </a:t>
            </a:r>
          </a:p>
          <a:p>
            <a:r>
              <a:rPr lang="en-US" dirty="0" smtClean="0"/>
              <a:t>We modeled session length, session composition and player number on a single shard. First I will tell more about session length.</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Session length has been thoroughly investigated in the literature, the only thing is REUSLTS differ significantly. Even for the same game – </a:t>
            </a:r>
            <a:r>
              <a:rPr lang="en-US" dirty="0" err="1" smtClean="0"/>
              <a:t>WoW</a:t>
            </a:r>
            <a:r>
              <a:rPr lang="en-US" dirty="0" smtClean="0"/>
              <a:t>.</a:t>
            </a:r>
          </a:p>
          <a:p>
            <a:endParaRPr lang="en-US" dirty="0" smtClean="0"/>
          </a:p>
          <a:p>
            <a:r>
              <a:rPr lang="en-US" dirty="0" smtClean="0"/>
              <a:t>I wanted to see why this discrepancies occur.</a:t>
            </a:r>
          </a:p>
          <a:p>
            <a:endParaRPr lang="en-US" dirty="0" smtClean="0"/>
          </a:p>
          <a:p>
            <a:r>
              <a:rPr lang="en-US" dirty="0" smtClean="0"/>
              <a:t>1</a:t>
            </a:r>
            <a:r>
              <a:rPr lang="en-US" baseline="30000" dirty="0" smtClean="0"/>
              <a:t>st</a:t>
            </a:r>
            <a:r>
              <a:rPr lang="en-US" dirty="0" smtClean="0"/>
              <a:t> thing is obvious – measurement related differences. Some differences may arise from measuring on fixed or mobile network, and other arise from sampling methods, meaning if you sample the player base on a server each 15 minutes, you will miss many sessions which occurred in that time window.</a:t>
            </a:r>
          </a:p>
          <a:p>
            <a:endParaRPr lang="en-US" dirty="0" smtClean="0"/>
          </a:p>
          <a:p>
            <a:r>
              <a:rPr lang="en-US" dirty="0" smtClean="0"/>
              <a:t>2</a:t>
            </a:r>
            <a:r>
              <a:rPr lang="en-US" baseline="30000" dirty="0" smtClean="0"/>
              <a:t>nd</a:t>
            </a:r>
            <a:r>
              <a:rPr lang="en-US" dirty="0" smtClean="0"/>
              <a:t> thing was that I found out that there is no firm definition of what session is! Researches in this field measure 2 different things! I illustrate the on my example </a:t>
            </a:r>
            <a:r>
              <a:rPr lang="en-US" dirty="0" smtClean="0">
                <a:sym typeface="Wingdings" pitchFamily="2" charset="2"/>
              </a:rPr>
              <a:t> I had 3 active characters in </a:t>
            </a:r>
            <a:r>
              <a:rPr lang="en-US" dirty="0" err="1" smtClean="0">
                <a:sym typeface="Wingdings" pitchFamily="2" charset="2"/>
              </a:rPr>
              <a:t>WoW</a:t>
            </a:r>
            <a:r>
              <a:rPr lang="en-US" dirty="0" smtClean="0">
                <a:sym typeface="Wingdings" pitchFamily="2" charset="2"/>
              </a:rPr>
              <a:t>, my main character which I played the longest, organized </a:t>
            </a:r>
            <a:r>
              <a:rPr lang="en-US" dirty="0" err="1" smtClean="0">
                <a:sym typeface="Wingdings" pitchFamily="2" charset="2"/>
              </a:rPr>
              <a:t>PvP</a:t>
            </a:r>
            <a:r>
              <a:rPr lang="en-US" dirty="0" smtClean="0">
                <a:sym typeface="Wingdings" pitchFamily="2" charset="2"/>
              </a:rPr>
              <a:t> </a:t>
            </a:r>
            <a:r>
              <a:rPr lang="en-US" dirty="0" err="1" smtClean="0">
                <a:sym typeface="Wingdings" pitchFamily="2" charset="2"/>
              </a:rPr>
              <a:t>rading</a:t>
            </a:r>
            <a:r>
              <a:rPr lang="en-US" dirty="0" smtClean="0">
                <a:sym typeface="Wingdings" pitchFamily="2" charset="2"/>
              </a:rPr>
              <a:t>, my 1</a:t>
            </a:r>
            <a:r>
              <a:rPr lang="en-US" baseline="30000" dirty="0" smtClean="0">
                <a:sym typeface="Wingdings" pitchFamily="2" charset="2"/>
              </a:rPr>
              <a:t>st</a:t>
            </a:r>
            <a:r>
              <a:rPr lang="en-US" dirty="0" smtClean="0">
                <a:sym typeface="Wingdings" pitchFamily="2" charset="2"/>
              </a:rPr>
              <a:t> alternative character which I played together with my girlfriend, and an alt which I use for storing extra items.</a:t>
            </a:r>
          </a:p>
          <a:p>
            <a:r>
              <a:rPr lang="en-US" dirty="0" smtClean="0">
                <a:sym typeface="Wingdings" pitchFamily="2" charset="2"/>
              </a:rPr>
              <a:t>In the end our datasets has </a:t>
            </a:r>
            <a:r>
              <a:rPr lang="en-US" dirty="0" err="1" smtClean="0">
                <a:sym typeface="Wingdings" pitchFamily="2" charset="2"/>
              </a:rPr>
              <a:t>arround</a:t>
            </a:r>
            <a:r>
              <a:rPr lang="en-US" dirty="0" smtClean="0">
                <a:sym typeface="Wingdings" pitchFamily="2" charset="2"/>
              </a:rPr>
              <a:t> 5k player sessions comprised of over 11k character sessions. So how much is the difference between reported sessions lengths based on these causes.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Ubaci</a:t>
            </a:r>
            <a:r>
              <a:rPr lang="en-US" dirty="0" smtClean="0"/>
              <a:t> </a:t>
            </a:r>
            <a:r>
              <a:rPr lang="en-US" dirty="0" err="1" smtClean="0"/>
              <a:t>strelice</a:t>
            </a:r>
            <a:r>
              <a:rPr lang="en-US" dirty="0" smtClean="0"/>
              <a:t>!!! Ne </a:t>
            </a:r>
            <a:r>
              <a:rPr lang="en-US" dirty="0" err="1" smtClean="0"/>
              <a:t>da</a:t>
            </a:r>
            <a:r>
              <a:rPr lang="en-US" dirty="0" smtClean="0"/>
              <a:t> mi se </a:t>
            </a:r>
            <a:r>
              <a:rPr lang="en-US" dirty="0" err="1" smtClean="0"/>
              <a:t>pokazivat</a:t>
            </a:r>
            <a:r>
              <a:rPr lang="en-US" dirty="0" smtClean="0"/>
              <a:t> </a:t>
            </a:r>
            <a:r>
              <a:rPr lang="en-US" dirty="0" err="1" smtClean="0"/>
              <a:t>ću</a:t>
            </a:r>
            <a:r>
              <a:rPr lang="en-US" dirty="0" smtClean="0"/>
              <a:t> :p</a:t>
            </a:r>
          </a:p>
          <a:p>
            <a:r>
              <a:rPr lang="en-US" dirty="0" smtClean="0"/>
              <a:t>The </a:t>
            </a:r>
            <a:r>
              <a:rPr lang="en-US" dirty="0" err="1" smtClean="0"/>
              <a:t>shrortest</a:t>
            </a:r>
            <a:r>
              <a:rPr lang="en-US" dirty="0" smtClean="0"/>
              <a:t> sessions are reported in my first research which measured character sessions with highest precision (1 minute precision) but </a:t>
            </a:r>
            <a:r>
              <a:rPr lang="en-US" dirty="0" err="1" smtClean="0"/>
              <a:t>alos</a:t>
            </a:r>
            <a:r>
              <a:rPr lang="en-US" dirty="0" smtClean="0"/>
              <a:t> shorter sessions are noted.</a:t>
            </a:r>
          </a:p>
          <a:p>
            <a:r>
              <a:rPr lang="en-US" dirty="0" smtClean="0"/>
              <a:t>Next we have reported values by Pittman et al. who measured character sessions with 10 minute </a:t>
            </a:r>
            <a:r>
              <a:rPr lang="en-US" dirty="0" err="1" smtClean="0"/>
              <a:t>precission</a:t>
            </a:r>
            <a:r>
              <a:rPr lang="en-US" dirty="0" smtClean="0"/>
              <a:t>. Also almost connecting with that line we have </a:t>
            </a:r>
            <a:r>
              <a:rPr lang="en-US" dirty="0" err="1" smtClean="0"/>
              <a:t>svoboda</a:t>
            </a:r>
            <a:r>
              <a:rPr lang="en-US" dirty="0" smtClean="0"/>
              <a:t> et all measurements </a:t>
            </a:r>
            <a:r>
              <a:rPr lang="en-US" dirty="0" err="1" smtClean="0"/>
              <a:t>whech</a:t>
            </a:r>
            <a:r>
              <a:rPr lang="en-US" dirty="0" smtClean="0"/>
              <a:t> are player based but are taken in a mobile network. Following are my measurements taken on players computers where we did measurements on player sessions by joining specific character sessions. And in the end longest sessions have been reported by </a:t>
            </a:r>
            <a:r>
              <a:rPr lang="en-US" dirty="0" err="1" smtClean="0"/>
              <a:t>kihl</a:t>
            </a:r>
            <a:r>
              <a:rPr lang="en-US" dirty="0" smtClean="0"/>
              <a:t> et al who performed measurements in the wired access network in </a:t>
            </a:r>
            <a:r>
              <a:rPr lang="en-US" dirty="0" err="1" smtClean="0"/>
              <a:t>Sweeden</a:t>
            </a:r>
            <a:r>
              <a:rPr lang="en-US" dirty="0" smtClean="0"/>
              <a:t>.</a:t>
            </a:r>
          </a:p>
          <a:p>
            <a:endParaRPr lang="en-US" dirty="0" smtClean="0"/>
          </a:p>
          <a:p>
            <a:r>
              <a:rPr lang="en-US" dirty="0" smtClean="0"/>
              <a:t>So we saw how session measurements differ in related work, now I want to show that session length differs depending on time of the day.</a:t>
            </a:r>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can see on this CDF of sessions started in 1 hour past midnight and those started at 7 in the </a:t>
            </a:r>
            <a:r>
              <a:rPr lang="en-US" dirty="0" err="1" smtClean="0"/>
              <a:t>evning</a:t>
            </a:r>
            <a:r>
              <a:rPr lang="en-US" dirty="0" smtClean="0"/>
              <a:t> </a:t>
            </a:r>
            <a:r>
              <a:rPr lang="en-US" dirty="0" err="1" smtClean="0"/>
              <a:t>differe</a:t>
            </a:r>
            <a:r>
              <a:rPr lang="en-US" dirty="0" smtClean="0"/>
              <a:t> significantly. This is why we provide models for session lengths for each hour. Our research did confirm that </a:t>
            </a:r>
            <a:r>
              <a:rPr lang="en-US" dirty="0" err="1" smtClean="0"/>
              <a:t>Weibull</a:t>
            </a:r>
            <a:r>
              <a:rPr lang="en-US" dirty="0" smtClean="0"/>
              <a:t> distribution proved to be the best fit for session lengths.</a:t>
            </a:r>
          </a:p>
          <a:p>
            <a:endParaRPr lang="en-US" dirty="0" smtClean="0"/>
          </a:p>
          <a:p>
            <a:r>
              <a:rPr lang="en-US" dirty="0" smtClean="0"/>
              <a:t>As for the player number…</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not do our research of the topic as we think this matter is well covered in the related work. Here are the references describing publically available datasets which we used in our modeling process.</a:t>
            </a:r>
          </a:p>
          <a:p>
            <a:endParaRPr lang="en-US" dirty="0" smtClean="0"/>
          </a:p>
          <a:p>
            <a:r>
              <a:rPr lang="en-US" dirty="0" smtClean="0"/>
              <a:t>Only problem is this datasets contain character based data! So we could not extract player arrivals and departures, only character ones.</a:t>
            </a:r>
          </a:p>
          <a:p>
            <a:endParaRPr lang="en-US" dirty="0" smtClean="0"/>
          </a:p>
          <a:p>
            <a:r>
              <a:rPr lang="en-US" dirty="0" smtClean="0"/>
              <a:t>This results in session lengths in the simulation of a server being shorter than described in the model.</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17</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our modeling process of the player number we used HPP for both arrival and departure process. We tried changing rates or the HPP for 10 minutes and 1 hour, and 1 hour did not yield much worse results. So we conclude that player number can be modeled with HPPs within 1 hour intervals as previously indicated by Chen et al. In the paper Game traffic analysis an MMORPG perspective.</a:t>
            </a:r>
          </a:p>
          <a:p>
            <a:endParaRPr lang="en-US" dirty="0" smtClean="0"/>
          </a:p>
          <a:p>
            <a:r>
              <a:rPr lang="en-US" dirty="0" smtClean="0"/>
              <a:t>As it was indicated in that paper player behavior within session can vary drastically. So lets describe that within session behavior.</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18</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define a session segment as a part of the session containing only one type of player actions and we model duration of those segments and their probability.</a:t>
            </a:r>
          </a:p>
          <a:p>
            <a:r>
              <a:rPr lang="en-US" dirty="0" smtClean="0"/>
              <a:t>If we return on my previous example as I said on my main I usually did some daily quests, some trading and some organized </a:t>
            </a:r>
            <a:r>
              <a:rPr lang="en-US" dirty="0" err="1" smtClean="0"/>
              <a:t>PvP</a:t>
            </a:r>
            <a:r>
              <a:rPr lang="en-US" dirty="0" smtClean="0"/>
              <a:t> combat. After that I </a:t>
            </a:r>
            <a:r>
              <a:rPr lang="en-US" dirty="0" err="1" smtClean="0"/>
              <a:t>reloged</a:t>
            </a:r>
            <a:r>
              <a:rPr lang="en-US" dirty="0" smtClean="0"/>
              <a:t> to my 1</a:t>
            </a:r>
            <a:r>
              <a:rPr lang="en-US" baseline="30000" dirty="0" smtClean="0"/>
              <a:t>st</a:t>
            </a:r>
            <a:r>
              <a:rPr lang="en-US" dirty="0" smtClean="0"/>
              <a:t> alt to do some quest with my girlfriend. Upon end to </a:t>
            </a:r>
            <a:r>
              <a:rPr lang="en-US" dirty="0" err="1" smtClean="0"/>
              <a:t>thos</a:t>
            </a:r>
            <a:r>
              <a:rPr lang="en-US" dirty="0" smtClean="0"/>
              <a:t> quests I would visit some auction house for selling the stuff I didn’t need , and </a:t>
            </a:r>
            <a:r>
              <a:rPr lang="en-US" dirty="0" err="1" smtClean="0"/>
              <a:t>reloged</a:t>
            </a:r>
            <a:r>
              <a:rPr lang="en-US" dirty="0" smtClean="0"/>
              <a:t> to my alt which I use to store excess goods. As we can see session segment can span multiple characters.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19</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95288"/>
            <a:ext cx="4953000" cy="3429000"/>
          </a:xfrm>
        </p:spPr>
      </p:sp>
      <p:sp>
        <p:nvSpPr>
          <p:cNvPr id="3" name="Notes Placeholder 2"/>
          <p:cNvSpPr>
            <a:spLocks noGrp="1"/>
          </p:cNvSpPr>
          <p:nvPr>
            <p:ph type="body" idx="1"/>
          </p:nvPr>
        </p:nvSpPr>
        <p:spPr/>
        <p:txBody>
          <a:bodyPr>
            <a:normAutofit/>
          </a:bodyPr>
          <a:lstStyle/>
          <a:p>
            <a:r>
              <a:rPr lang="en-US" dirty="0" smtClean="0"/>
              <a:t>To slay some Dragons. Or undead, or demons, or some other corrupted and  evil thing like players of the opposing faction.</a:t>
            </a:r>
          </a:p>
          <a:p>
            <a:endParaRPr lang="en-US" dirty="0" smtClean="0"/>
          </a:p>
          <a:p>
            <a:r>
              <a:rPr lang="en-US" dirty="0" smtClean="0"/>
              <a:t>But, sometimes unfortunate tings like this happens! (Animation).</a:t>
            </a:r>
          </a:p>
          <a:p>
            <a:r>
              <a:rPr lang="en-US" dirty="0" smtClean="0"/>
              <a:t/>
            </a:r>
            <a:br>
              <a:rPr lang="en-US" dirty="0" smtClean="0"/>
            </a:br>
            <a:r>
              <a:rPr lang="en-US" dirty="0" smtClean="0"/>
              <a:t>This message means there are NO DRAGONS for you. And why do we get this message? Because the game provider did not adapt well to player behavior or anticipated the changes in it well. </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when we </a:t>
            </a:r>
            <a:r>
              <a:rPr lang="en-US" dirty="0" err="1" smtClean="0"/>
              <a:t>exracted</a:t>
            </a:r>
            <a:r>
              <a:rPr lang="en-US" dirty="0" smtClean="0"/>
              <a:t> all session segments from the dataset we examined </a:t>
            </a:r>
            <a:r>
              <a:rPr lang="en-US" dirty="0" err="1" smtClean="0"/>
              <a:t>wheter</a:t>
            </a:r>
            <a:r>
              <a:rPr lang="en-US" dirty="0" smtClean="0"/>
              <a:t> there are significant differences based on the start time of the segment. All action categories besides raiding had small differences so we decided to model those categories with 1 fit for the whole day. As you can see in the table, </a:t>
            </a:r>
            <a:r>
              <a:rPr lang="en-US" dirty="0" err="1" smtClean="0"/>
              <a:t>Weibullproved</a:t>
            </a:r>
            <a:r>
              <a:rPr lang="en-US" dirty="0" smtClean="0"/>
              <a:t> to be the best fit for trading questing and </a:t>
            </a:r>
            <a:r>
              <a:rPr lang="en-US" dirty="0" err="1" smtClean="0"/>
              <a:t>pvp</a:t>
            </a:r>
            <a:r>
              <a:rPr lang="en-US" dirty="0" smtClean="0"/>
              <a:t> combat </a:t>
            </a:r>
            <a:r>
              <a:rPr lang="en-US" dirty="0" err="1" smtClean="0"/>
              <a:t>whle</a:t>
            </a:r>
            <a:r>
              <a:rPr lang="en-US" dirty="0" smtClean="0"/>
              <a:t> dungeons had the best fit with largest extreme value.</a:t>
            </a:r>
          </a:p>
          <a:p>
            <a:endParaRPr lang="en-US" dirty="0" smtClean="0"/>
          </a:p>
          <a:p>
            <a:r>
              <a:rPr lang="en-US" dirty="0" smtClean="0"/>
              <a:t>As for duration of raiding session </a:t>
            </a:r>
            <a:r>
              <a:rPr lang="en-US" dirty="0" err="1" smtClean="0"/>
              <a:t>segmets</a:t>
            </a:r>
            <a:r>
              <a:rPr lang="en-US" dirty="0" smtClean="0"/>
              <a:t> they were pretty complicated to model so we applied time division for specific hours, as well as we did a modeling with split distributions for particular hour. So we have segments started form 18 to 19 modeled with two </a:t>
            </a:r>
            <a:r>
              <a:rPr lang="en-US" dirty="0" err="1" smtClean="0"/>
              <a:t>weibull</a:t>
            </a:r>
            <a:r>
              <a:rPr lang="en-US" dirty="0" smtClean="0"/>
              <a:t> distributions, these started from 19 to 20 modeled with a combination of </a:t>
            </a:r>
            <a:r>
              <a:rPr lang="en-US" dirty="0" err="1" smtClean="0"/>
              <a:t>Weiull</a:t>
            </a:r>
            <a:r>
              <a:rPr lang="en-US" dirty="0" smtClean="0"/>
              <a:t> and Lognormal distribution.</a:t>
            </a:r>
          </a:p>
          <a:p>
            <a:r>
              <a:rPr lang="en-US" dirty="0" smtClean="0"/>
              <a:t>21-22 was modeled with 1 </a:t>
            </a:r>
            <a:r>
              <a:rPr lang="en-US" dirty="0" err="1" smtClean="0"/>
              <a:t>weibull</a:t>
            </a:r>
            <a:r>
              <a:rPr lang="en-US" dirty="0" smtClean="0"/>
              <a:t> distribution as well as the remainder of the day.</a:t>
            </a:r>
          </a:p>
          <a:p>
            <a:endParaRPr lang="en-US" dirty="0" smtClean="0"/>
          </a:p>
          <a:p>
            <a:r>
              <a:rPr lang="en-US" dirty="0" smtClean="0"/>
              <a:t>So how good are the fits,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20</a:t>
            </a:fld>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find them quite </a:t>
            </a:r>
            <a:r>
              <a:rPr lang="en-US" dirty="0" err="1" smtClean="0"/>
              <a:t>resonable</a:t>
            </a:r>
            <a:r>
              <a:rPr lang="en-US" dirty="0" smtClean="0"/>
              <a:t>… Here are the </a:t>
            </a:r>
            <a:r>
              <a:rPr lang="en-US" dirty="0" err="1" smtClean="0"/>
              <a:t>Empricial</a:t>
            </a:r>
            <a:r>
              <a:rPr lang="en-US" dirty="0" smtClean="0"/>
              <a:t> CDFs of questing trading and </a:t>
            </a:r>
            <a:r>
              <a:rPr lang="en-US" dirty="0" err="1" smtClean="0"/>
              <a:t>PvP</a:t>
            </a:r>
            <a:r>
              <a:rPr lang="en-US" dirty="0" smtClean="0"/>
              <a:t> </a:t>
            </a:r>
            <a:r>
              <a:rPr lang="en-US" dirty="0" err="1" smtClean="0"/>
              <a:t>combt</a:t>
            </a:r>
            <a:r>
              <a:rPr lang="en-US" dirty="0" smtClean="0"/>
              <a:t> with their respective fits.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21</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change </a:t>
            </a:r>
            <a:r>
              <a:rPr lang="en-US" dirty="0" err="1" smtClean="0"/>
              <a:t>grapsh</a:t>
            </a:r>
            <a:r>
              <a:rPr lang="en-US" dirty="0" smtClean="0"/>
              <a:t> a bit here is a QQ plot of </a:t>
            </a:r>
            <a:r>
              <a:rPr lang="en-US" dirty="0" err="1" smtClean="0"/>
              <a:t>Dungeos</a:t>
            </a:r>
            <a:r>
              <a:rPr lang="en-US" dirty="0" smtClean="0"/>
              <a:t>.</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22</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in the end empirical CDFs and their fits for different hours of </a:t>
            </a:r>
            <a:r>
              <a:rPr lang="en-US" dirty="0" err="1" smtClean="0"/>
              <a:t>Raidings</a:t>
            </a:r>
            <a:r>
              <a:rPr lang="en-US" dirty="0" smtClean="0"/>
              <a:t>.</a:t>
            </a:r>
          </a:p>
          <a:p>
            <a:endParaRPr lang="en-US" dirty="0" smtClean="0"/>
          </a:p>
          <a:p>
            <a:r>
              <a:rPr lang="en-US" dirty="0" smtClean="0"/>
              <a:t>I think you will agree with me that most of the fits are reasonable.</a:t>
            </a:r>
          </a:p>
          <a:p>
            <a:endParaRPr lang="en-US" dirty="0" smtClean="0"/>
          </a:p>
          <a:p>
            <a:r>
              <a:rPr lang="en-US" dirty="0" smtClean="0"/>
              <a:t>That was modeling process for the duration of the session segments now lets see how we shall model their probabilities.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23</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a:t>
            </a:r>
            <a:r>
              <a:rPr lang="en-US" dirty="0" err="1" smtClean="0"/>
              <a:t>cann</a:t>
            </a:r>
            <a:r>
              <a:rPr lang="en-US" dirty="0" smtClean="0"/>
              <a:t> see </a:t>
            </a:r>
            <a:r>
              <a:rPr lang="en-US" dirty="0" err="1" smtClean="0"/>
              <a:t>probabilites</a:t>
            </a:r>
            <a:r>
              <a:rPr lang="en-US" dirty="0" smtClean="0"/>
              <a:t> vary during the day may single player activity (Questing) is mostly popular in the morning but towards the </a:t>
            </a:r>
            <a:r>
              <a:rPr lang="en-US" dirty="0" err="1" smtClean="0"/>
              <a:t>evning</a:t>
            </a:r>
            <a:r>
              <a:rPr lang="en-US" dirty="0" smtClean="0"/>
              <a:t> it drops, while group based activities such as raiding and dungeons grow.</a:t>
            </a:r>
          </a:p>
          <a:p>
            <a:r>
              <a:rPr lang="en-US" dirty="0" smtClean="0"/>
              <a:t/>
            </a:r>
            <a:br>
              <a:rPr lang="en-US" dirty="0" smtClean="0"/>
            </a:br>
            <a:r>
              <a:rPr lang="en-US" dirty="0" smtClean="0"/>
              <a:t>Trading and </a:t>
            </a:r>
            <a:r>
              <a:rPr lang="en-US" dirty="0" err="1" smtClean="0"/>
              <a:t>PvP</a:t>
            </a:r>
            <a:r>
              <a:rPr lang="en-US" dirty="0" smtClean="0"/>
              <a:t> combat are more or less same </a:t>
            </a:r>
            <a:r>
              <a:rPr lang="en-US" dirty="0" err="1" smtClean="0"/>
              <a:t>throught</a:t>
            </a:r>
            <a:r>
              <a:rPr lang="en-US" dirty="0" smtClean="0"/>
              <a:t> the day.</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24</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we did, we created a first order </a:t>
            </a:r>
            <a:r>
              <a:rPr lang="en-US" dirty="0" err="1" smtClean="0"/>
              <a:t>markov</a:t>
            </a:r>
            <a:r>
              <a:rPr lang="en-US" dirty="0" smtClean="0"/>
              <a:t> chains for each hour. Here the starting state is not drawn in order to simplify  the diagram. As well as probabilities below 2%. So if a player was questing there is a chance of 18.22 percent that the next segment will be </a:t>
            </a:r>
            <a:r>
              <a:rPr lang="en-US" dirty="0" err="1" smtClean="0"/>
              <a:t>PvP</a:t>
            </a:r>
            <a:r>
              <a:rPr lang="en-US" dirty="0" smtClean="0"/>
              <a:t> combat or 52% chance that the next segment will be trading.</a:t>
            </a:r>
          </a:p>
          <a:p>
            <a:endParaRPr lang="en-US" dirty="0" smtClean="0"/>
          </a:p>
          <a:p>
            <a:r>
              <a:rPr lang="en-US" dirty="0" smtClean="0"/>
              <a:t>So incorporating all these math into a </a:t>
            </a:r>
            <a:r>
              <a:rPr lang="en-US" dirty="0" err="1" smtClean="0"/>
              <a:t>prorgram</a:t>
            </a:r>
            <a:r>
              <a:rPr lang="en-US" dirty="0" smtClean="0"/>
              <a:t> gives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25</a:t>
            </a:fld>
            <a:endParaRPr lang="hr-H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Player Behavior Simulator which is created so it is service independent, meaning that all input data is stored in an INPUT XML  service definition. So you can easily add other services to it.</a:t>
            </a:r>
          </a:p>
          <a:p>
            <a:endParaRPr lang="en-US" dirty="0" smtClean="0"/>
          </a:p>
          <a:p>
            <a:r>
              <a:rPr lang="en-US" dirty="0" smtClean="0"/>
              <a:t>Output of the simulator is a dynamic graph describing the simulation, </a:t>
            </a:r>
            <a:r>
              <a:rPr lang="en-US" dirty="0" err="1" smtClean="0"/>
              <a:t>concurent</a:t>
            </a:r>
            <a:r>
              <a:rPr lang="en-US" dirty="0" smtClean="0"/>
              <a:t> output of all newly created sessions segments and tree log files describing the simulation</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26</a:t>
            </a:fld>
            <a:endParaRPr lang="hr-H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the GUI, in this </a:t>
            </a:r>
            <a:r>
              <a:rPr lang="en-US" dirty="0" err="1" smtClean="0"/>
              <a:t>meny</a:t>
            </a:r>
            <a:r>
              <a:rPr lang="en-US" dirty="0" smtClean="0"/>
              <a:t> we </a:t>
            </a:r>
            <a:r>
              <a:rPr lang="en-US" dirty="0" err="1" smtClean="0"/>
              <a:t>controll</a:t>
            </a:r>
            <a:r>
              <a:rPr lang="en-US" dirty="0" smtClean="0"/>
              <a:t> </a:t>
            </a:r>
            <a:r>
              <a:rPr lang="en-US" dirty="0" err="1" smtClean="0"/>
              <a:t>wheter</a:t>
            </a:r>
            <a:r>
              <a:rPr lang="en-US" dirty="0" smtClean="0"/>
              <a:t> to simulate one day or the whole week, then there is a simulation speed bar </a:t>
            </a:r>
            <a:r>
              <a:rPr lang="en-US" dirty="0" err="1" smtClean="0"/>
              <a:t>whichh</a:t>
            </a:r>
            <a:r>
              <a:rPr lang="en-US" dirty="0" smtClean="0"/>
              <a:t> can speed the simulation up to 1500 times, Dynamic graph presenting the number of players in each category, </a:t>
            </a:r>
            <a:r>
              <a:rPr lang="en-US" dirty="0" err="1" smtClean="0"/>
              <a:t>contorling</a:t>
            </a:r>
            <a:r>
              <a:rPr lang="en-US" dirty="0" smtClean="0"/>
              <a:t> mechanism, and in the end we have this part which we aimed to do, </a:t>
            </a:r>
            <a:r>
              <a:rPr lang="en-US" dirty="0" err="1" smtClean="0"/>
              <a:t>controll</a:t>
            </a:r>
            <a:r>
              <a:rPr lang="en-US" dirty="0" smtClean="0"/>
              <a:t> of a traffic generating process form our simulator.</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27</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the simulator perform in respect to theoretical data, here we see that share of time spent playing particular action categories across hours of the day in the simulated data </a:t>
            </a:r>
            <a:r>
              <a:rPr lang="en-US" dirty="0" err="1" smtClean="0"/>
              <a:t>vs</a:t>
            </a:r>
            <a:r>
              <a:rPr lang="en-US" dirty="0" smtClean="0"/>
              <a:t> the measured data.</a:t>
            </a:r>
          </a:p>
          <a:p>
            <a:r>
              <a:rPr lang="en-US" dirty="0" smtClean="0"/>
              <a:t>We can see that the results lie in a diagonal while there is some </a:t>
            </a:r>
            <a:r>
              <a:rPr lang="en-US" dirty="0" err="1" smtClean="0"/>
              <a:t>dicrepancies</a:t>
            </a:r>
            <a:r>
              <a:rPr lang="en-US" dirty="0" smtClean="0"/>
              <a:t> as this is all a random process. To conclude-…</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28</a:t>
            </a:fld>
            <a:endParaRPr lang="hr-H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set out to create a player behavior model in an effort to better understand how player behavior affects the load of MMORPG system. Particular problem addressed in this paper was creation of a player behavior model capturing session length, player number and session composition. </a:t>
            </a:r>
          </a:p>
          <a:p>
            <a:endParaRPr lang="en-US" dirty="0" smtClean="0"/>
          </a:p>
          <a:p>
            <a:r>
              <a:rPr lang="en-US" dirty="0" smtClean="0"/>
              <a:t>Other result of this work is an implementation of the model in our Player Behavior Simulator.</a:t>
            </a:r>
          </a:p>
          <a:p>
            <a:endParaRPr lang="en-US" dirty="0" smtClean="0"/>
          </a:p>
          <a:p>
            <a:r>
              <a:rPr lang="en-US" dirty="0" smtClean="0"/>
              <a:t>The results can be used for better planning of MMORPG system of both server and network, and also better adapting to changes in the game. Also it can be used for churn analysis detection of digital theft and soon. We think that our simulator can be a good source of information for other tools such as load balancing algorithms, or a traffic generator which is our next move. A traffic generator aware of player behavior. Hopefully our research effort will result in some more slain dragons </a:t>
            </a:r>
            <a:r>
              <a:rPr lang="en-US" dirty="0" smtClean="0">
                <a:sym typeface="Wingdings" pitchFamily="2" charset="2"/>
              </a:rPr>
              <a:t></a:t>
            </a:r>
            <a:endParaRPr lang="en-US" dirty="0" smtClean="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29</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main problem is how does player behavior affect  load both network and server. Our research group is more focused on the network, so our focus is more to the network.</a:t>
            </a:r>
          </a:p>
          <a:p>
            <a:endParaRPr lang="en-US" dirty="0" smtClean="0"/>
          </a:p>
          <a:p>
            <a:r>
              <a:rPr lang="en-US" dirty="0" smtClean="0"/>
              <a:t>We try to solve this problem by modeling </a:t>
            </a:r>
            <a:r>
              <a:rPr lang="en-US" smtClean="0"/>
              <a:t>player behavior </a:t>
            </a:r>
            <a:r>
              <a:rPr lang="en-US" dirty="0" smtClean="0"/>
              <a:t>in terms of session length, number of players and session composition. Session composition in terms of what EXACTLY are players doing during a session. This is our main difference in regard to other studies of player behavior.</a:t>
            </a:r>
          </a:p>
          <a:p>
            <a:endParaRPr lang="en-US" dirty="0" smtClean="0"/>
          </a:p>
          <a:p>
            <a:r>
              <a:rPr lang="en-US" dirty="0" smtClean="0"/>
              <a:t>We implemented our model in Player Behavior Simulator, a tool developed in java.</a:t>
            </a:r>
          </a:p>
          <a:p>
            <a:endParaRPr lang="en-US" dirty="0"/>
          </a:p>
          <a:p>
            <a:r>
              <a:rPr lang="en-US" dirty="0" smtClean="0"/>
              <a:t>In the end why we think this research is important. First for better infrastructure planning and optimization, for both network links (which are ATM hugely over provisioned – Blizzard stated that their </a:t>
            </a:r>
            <a:r>
              <a:rPr lang="en-US" dirty="0" err="1" smtClean="0"/>
              <a:t>WoW</a:t>
            </a:r>
            <a:r>
              <a:rPr lang="en-US" dirty="0" smtClean="0"/>
              <a:t> network capacity is never filled up to 1/5, as ell as to server processing power. Also understanding payer behavior can lead to better optimization and adjustments to player behavior.  The no more instances can be launched error was caused by not realizing at which extent will changes in the game (</a:t>
            </a:r>
            <a:r>
              <a:rPr lang="en-US" dirty="0" err="1" smtClean="0"/>
              <a:t>introducition</a:t>
            </a:r>
            <a:r>
              <a:rPr lang="en-US" dirty="0" smtClean="0"/>
              <a:t> of dungeon finder) will affect player behavior. And that is by Blizzard, a strongest MMO company.</a:t>
            </a:r>
          </a:p>
          <a:p>
            <a:r>
              <a:rPr lang="en-US" dirty="0" smtClean="0"/>
              <a:t>Player behavior model can be useful for churn estimation. Results of our simulator can be used as an input for other tools. We intend to use it for our traffic generator aware of player behavior, but it can be used for example for virtual item theft detection, or previously mentioned load balancing optimization algorithms.</a:t>
            </a:r>
          </a:p>
          <a:p>
            <a:r>
              <a:rPr lang="en-US" dirty="0" smtClean="0"/>
              <a:t>As I said the core problem is understanding player behavior and its effect on the load of a MMORPG system.</a:t>
            </a:r>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3</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30</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just to review the basics, MMORPG stands for …. In this genre of games players assume the role of a character in persistent virtual world and control its actions. </a:t>
            </a:r>
          </a:p>
          <a:p>
            <a:r>
              <a:rPr lang="en-US" dirty="0" smtClean="0"/>
              <a:t>The main characteristic of interest in case of MMORPG is their current high popularity in the market, and constant revenues they provide to their developers/publishers.</a:t>
            </a:r>
          </a:p>
          <a:p>
            <a:r>
              <a:rPr lang="en-US" dirty="0" smtClean="0"/>
              <a:t>Everybody wants the piece of this market and we have </a:t>
            </a:r>
            <a:r>
              <a:rPr lang="en-US" dirty="0" err="1" smtClean="0"/>
              <a:t>curently</a:t>
            </a:r>
            <a:r>
              <a:rPr lang="en-US" dirty="0" smtClean="0"/>
              <a:t> 460 MMORPGs active.</a:t>
            </a:r>
          </a:p>
          <a:p>
            <a:r>
              <a:rPr lang="en-US" dirty="0" smtClean="0"/>
              <a:t>According to the report from </a:t>
            </a:r>
            <a:r>
              <a:rPr lang="en-US" dirty="0" err="1" smtClean="0"/>
              <a:t>newzoo</a:t>
            </a:r>
            <a:r>
              <a:rPr lang="en-US" dirty="0" smtClean="0"/>
              <a:t> there is 54 million of MMO players in USA.</a:t>
            </a:r>
          </a:p>
          <a:p>
            <a:r>
              <a:rPr lang="en-US" dirty="0" smtClean="0"/>
              <a:t>As for the business models we currently have 3 subscription based or paying monthly fee to play, selling content updates (Guild Wars) where each new update is paid for. In business models there is currently a shift towards  providing a free game while revenue is formed from selling virtual items or micro transactions, a model which is gaining popularity. Even subscription based MMOs </a:t>
            </a:r>
            <a:r>
              <a:rPr lang="en-US" dirty="0" err="1" smtClean="0"/>
              <a:t>incorpot</a:t>
            </a:r>
            <a:r>
              <a:rPr lang="en-US" dirty="0" smtClean="0"/>
              <a:t> some sort of </a:t>
            </a:r>
            <a:r>
              <a:rPr lang="en-US" dirty="0" err="1" smtClean="0"/>
              <a:t>microtransactions</a:t>
            </a:r>
            <a:r>
              <a:rPr lang="en-US" dirty="0" smtClean="0"/>
              <a:t>. As Blizzard a publisher of </a:t>
            </a:r>
            <a:r>
              <a:rPr lang="en-US" dirty="0" err="1" smtClean="0"/>
              <a:t>WoW</a:t>
            </a:r>
            <a:r>
              <a:rPr lang="en-US" dirty="0" smtClean="0"/>
              <a:t> earned a $2 Million In 4 Hours. Shift in this </a:t>
            </a:r>
            <a:r>
              <a:rPr lang="en-US" dirty="0" err="1" smtClean="0"/>
              <a:t>buissness</a:t>
            </a:r>
            <a:r>
              <a:rPr lang="en-US" dirty="0" smtClean="0"/>
              <a:t> model where no payment is needed to enter the game also has significant effect on the increase of players numbers, game needs a lot of players as only a portion of them will actually pay something. With that importance of studding player behavior, as even small games can be open to a large number of players, and need to be designed with player behavior in mind.</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said we look at player behavior in terms of session length, player number which are easily measured and comprehended. </a:t>
            </a:r>
          </a:p>
          <a:p>
            <a:r>
              <a:rPr lang="en-US" dirty="0" smtClean="0"/>
              <a:t>But how to measure session composition which describes what exactly are players doing in the virtual world. There is a high number of possible actions and interactions and virtual worlds of MMORPGs tend to be vast (hundreds of square km).</a:t>
            </a:r>
          </a:p>
          <a:p>
            <a:r>
              <a:rPr lang="en-US" dirty="0" smtClean="0"/>
              <a:t>We approached the problem through classification of possible situations in the virtual world. During this classification we took into account the general applicability in terms that this categorization needs to be </a:t>
            </a:r>
            <a:r>
              <a:rPr lang="en-US" dirty="0" err="1" smtClean="0"/>
              <a:t>aplicable</a:t>
            </a:r>
            <a:r>
              <a:rPr lang="en-US" dirty="0" smtClean="0"/>
              <a:t> to majority of MMORPGs. Also categorization needs to take into account both player surroundings and their interactions, and player input and interaction with surroundings. Lastly it needs to be meaningful in relation to game design.</a:t>
            </a:r>
          </a:p>
          <a:p>
            <a:r>
              <a:rPr lang="en-US" dirty="0" smtClean="0"/>
              <a:t>For example if game designers are to perform a change in the game, it should be intuitively clear how it would impact each class.</a:t>
            </a:r>
          </a:p>
          <a:p>
            <a:r>
              <a:rPr lang="en-US" dirty="0" smtClean="0"/>
              <a:t>This classification has been performed in our previous works, and here it will be explained briefly.</a:t>
            </a:r>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performed classification on 7 axis </a:t>
            </a:r>
            <a:r>
              <a:rPr lang="en-US" dirty="0" err="1" smtClean="0"/>
              <a:t>Nuber</a:t>
            </a:r>
            <a:r>
              <a:rPr lang="en-US" dirty="0" smtClean="0"/>
              <a:t> of players, number of NPCs dynamics etc. Classification is created general so it can be </a:t>
            </a:r>
            <a:r>
              <a:rPr lang="en-US" dirty="0" err="1" smtClean="0"/>
              <a:t>aplicable</a:t>
            </a:r>
            <a:r>
              <a:rPr lang="en-US" dirty="0" smtClean="0"/>
              <a:t> across MMORPGs which I will try to illustrate with screenshot from different games, which </a:t>
            </a:r>
            <a:r>
              <a:rPr lang="en-US" dirty="0" err="1" smtClean="0"/>
              <a:t>ilustrate</a:t>
            </a:r>
            <a:r>
              <a:rPr lang="en-US" dirty="0" smtClean="0"/>
              <a:t> same situations Questing is in short performing various tasks for the NPCs for some sort of reward. This is the main single player activity. It was shown that while players can do this in group they mostly do it alone (Alone together? Exploring the Social Dynamics of Massively Multiplayer Online Games). Questing score on the axis is show on the </a:t>
            </a:r>
            <a:r>
              <a:rPr lang="en-US" dirty="0" err="1" smtClean="0"/>
              <a:t>grapsh</a:t>
            </a:r>
            <a:r>
              <a:rPr lang="en-US" dirty="0" smtClean="0"/>
              <a:t> and from screenshots from RIFT and LOTRO we can see single player activity, low number of NPCs.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MMORPGs have their virtual economies and Trading incorporates economy related actions (which are non combat). As we can see from screenshots from AION and </a:t>
            </a:r>
            <a:r>
              <a:rPr lang="en-US" dirty="0" err="1" smtClean="0"/>
              <a:t>WoW</a:t>
            </a:r>
            <a:r>
              <a:rPr lang="en-US" dirty="0" smtClean="0"/>
              <a:t> there are a lot of players around but they do not interact with each other – their cooperation levels are really low.</a:t>
            </a:r>
          </a:p>
          <a:p>
            <a:r>
              <a:rPr lang="en-US" dirty="0" smtClean="0"/>
              <a:t>Next category is </a:t>
            </a:r>
            <a:r>
              <a:rPr lang="en-US" dirty="0" err="1" smtClean="0"/>
              <a:t>PvP</a:t>
            </a:r>
            <a:r>
              <a:rPr lang="en-US" dirty="0" smtClean="0"/>
              <a:t> combat.</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seen from these screenshots from </a:t>
            </a:r>
            <a:r>
              <a:rPr lang="en-US" dirty="0" err="1" smtClean="0"/>
              <a:t>Darkfal</a:t>
            </a:r>
            <a:r>
              <a:rPr lang="en-US" dirty="0" smtClean="0"/>
              <a:t> Online and </a:t>
            </a:r>
            <a:r>
              <a:rPr lang="en-US" dirty="0" err="1" smtClean="0"/>
              <a:t>Warhammer</a:t>
            </a:r>
            <a:r>
              <a:rPr lang="en-US" dirty="0" smtClean="0"/>
              <a:t> online, </a:t>
            </a:r>
            <a:r>
              <a:rPr lang="en-US" dirty="0" err="1" smtClean="0"/>
              <a:t>pvp</a:t>
            </a:r>
            <a:r>
              <a:rPr lang="en-US" dirty="0" smtClean="0"/>
              <a:t> combat involves a lot of players (so this is a group based action), and low number of NPCs. Requires high dynamics, mobility and interaction between players.</a:t>
            </a:r>
          </a:p>
          <a:p>
            <a:r>
              <a:rPr lang="en-US" dirty="0" smtClean="0"/>
              <a:t>Now for interaction between players and </a:t>
            </a:r>
            <a:r>
              <a:rPr lang="en-US" dirty="0" err="1" smtClean="0"/>
              <a:t>pve</a:t>
            </a:r>
            <a:r>
              <a:rPr lang="en-US" dirty="0" smtClean="0"/>
              <a:t>…</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recognize small group activity – dungeons.</a:t>
            </a:r>
            <a:endParaRPr lang="hr-HR" dirty="0"/>
          </a:p>
        </p:txBody>
      </p:sp>
      <p:sp>
        <p:nvSpPr>
          <p:cNvPr id="4" name="Slide Number Placeholder 3"/>
          <p:cNvSpPr>
            <a:spLocks noGrp="1"/>
          </p:cNvSpPr>
          <p:nvPr>
            <p:ph type="sldNum" sz="quarter" idx="10"/>
          </p:nvPr>
        </p:nvSpPr>
        <p:spPr/>
        <p:txBody>
          <a:bodyPr/>
          <a:lstStyle/>
          <a:p>
            <a:pPr>
              <a:defRPr/>
            </a:pPr>
            <a:fld id="{50887552-F2FF-4A3B-8CFD-9A8BA8F94C08}" type="slidenum">
              <a:rPr lang="hr-HR" smtClean="0"/>
              <a:pPr>
                <a:defRPr/>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1"/>
          <p:cNvGraphicFramePr>
            <a:graphicFrameLocks noChangeAspect="1"/>
          </p:cNvGraphicFramePr>
          <p:nvPr/>
        </p:nvGraphicFramePr>
        <p:xfrm>
          <a:off x="9129713" y="211138"/>
          <a:ext cx="606425" cy="914400"/>
        </p:xfrm>
        <a:graphic>
          <a:graphicData uri="http://schemas.openxmlformats.org/presentationml/2006/ole">
            <p:oleObj spid="_x0000_s48130" name="Picture" r:id="rId3" imgW="708104" imgH="1156204" progId="Word.Picture.8">
              <p:embed/>
            </p:oleObj>
          </a:graphicData>
        </a:graphic>
      </p:graphicFrame>
      <p:sp>
        <p:nvSpPr>
          <p:cNvPr id="5" name="Text Box 7"/>
          <p:cNvSpPr txBox="1">
            <a:spLocks noChangeArrowheads="1"/>
          </p:cNvSpPr>
          <p:nvPr/>
        </p:nvSpPr>
        <p:spPr bwMode="auto">
          <a:xfrm>
            <a:off x="6238875" y="476250"/>
            <a:ext cx="32273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pic>
        <p:nvPicPr>
          <p:cNvPr id="6" name="Picture 12" descr="grb-uni"/>
          <p:cNvPicPr>
            <a:picLocks noChangeAspect="1" noChangeArrowheads="1"/>
          </p:cNvPicPr>
          <p:nvPr userDrawn="1"/>
        </p:nvPicPr>
        <p:blipFill>
          <a:blip r:embed="rId4" cstate="print"/>
          <a:srcRect/>
          <a:stretch>
            <a:fillRect/>
          </a:stretch>
        </p:blipFill>
        <p:spPr bwMode="auto">
          <a:xfrm>
            <a:off x="160338" y="215900"/>
            <a:ext cx="1047750" cy="1052513"/>
          </a:xfrm>
          <a:prstGeom prst="rect">
            <a:avLst/>
          </a:prstGeom>
          <a:noFill/>
          <a:ln w="9525">
            <a:noFill/>
            <a:miter lim="800000"/>
            <a:headEnd/>
            <a:tailEnd/>
          </a:ln>
        </p:spPr>
      </p:pic>
      <p:sp>
        <p:nvSpPr>
          <p:cNvPr id="4098" name="Rectangle 2"/>
          <p:cNvSpPr>
            <a:spLocks noGrp="1" noChangeArrowheads="1"/>
          </p:cNvSpPr>
          <p:nvPr>
            <p:ph type="ctrTitle"/>
          </p:nvPr>
        </p:nvSpPr>
        <p:spPr>
          <a:xfrm>
            <a:off x="742950" y="2286000"/>
            <a:ext cx="8420100" cy="1143000"/>
          </a:xfrm>
        </p:spPr>
        <p:txBody>
          <a:bodyPr/>
          <a:lstStyle>
            <a:lvl1pPr algn="ctr">
              <a:defRPr sz="4000"/>
            </a:lvl1pPr>
          </a:lstStyle>
          <a:p>
            <a:r>
              <a:rPr lang="en-GB" dirty="0"/>
              <a:t>Click to edit Master title style</a:t>
            </a:r>
          </a:p>
        </p:txBody>
      </p:sp>
      <p:sp>
        <p:nvSpPr>
          <p:cNvPr id="4099" name="Rectangle 3"/>
          <p:cNvSpPr>
            <a:spLocks noGrp="1" noChangeArrowheads="1"/>
          </p:cNvSpPr>
          <p:nvPr>
            <p:ph type="subTitle" idx="1"/>
          </p:nvPr>
        </p:nvSpPr>
        <p:spPr>
          <a:xfrm>
            <a:off x="1485900" y="3886200"/>
            <a:ext cx="6934200" cy="1752600"/>
          </a:xfrm>
        </p:spPr>
        <p:txBody>
          <a:bodyPr/>
          <a:lstStyle>
            <a:lvl1pPr marL="0" indent="0" algn="ctr">
              <a:buFont typeface="Symbol" pitchFamily="18" charset="2"/>
              <a:buNone/>
              <a:defRPr i="1">
                <a:latin typeface="Times New Roman CE" pitchFamily="18" charset="0"/>
              </a:defRPr>
            </a:lvl1pPr>
          </a:lstStyle>
          <a:p>
            <a:endParaRPr lang="en-GB"/>
          </a:p>
          <a:p>
            <a:endParaRPr lang="en-GB"/>
          </a:p>
          <a:p>
            <a:r>
              <a:rPr lang="en-GB"/>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r>
              <a:rPr lang="en-US" dirty="0" smtClean="0"/>
              <a:t>Ottawa, October 2011</a:t>
            </a:r>
            <a:endParaRPr lang="en-US" dirty="0"/>
          </a:p>
        </p:txBody>
      </p:sp>
      <p:sp>
        <p:nvSpPr>
          <p:cNvPr id="8" name="Rectangle 10"/>
          <p:cNvSpPr>
            <a:spLocks noGrp="1" noChangeArrowheads="1"/>
          </p:cNvSpPr>
          <p:nvPr>
            <p:ph type="sldNum" sz="quarter" idx="11"/>
          </p:nvPr>
        </p:nvSpPr>
        <p:spPr>
          <a:xfrm>
            <a:off x="7594600" y="6477000"/>
            <a:ext cx="2063750" cy="381000"/>
          </a:xfrm>
          <a:prstGeom prst="rect">
            <a:avLst/>
          </a:prstGeom>
        </p:spPr>
        <p:txBody>
          <a:bodyPr/>
          <a:lstStyle>
            <a:lvl1pPr>
              <a:defRPr sz="1600">
                <a:latin typeface="+mn-lt"/>
              </a:defRPr>
            </a:lvl1pPr>
          </a:lstStyle>
          <a:p>
            <a:pPr algn="r">
              <a:defRPr/>
            </a:pPr>
            <a:fld id="{873F3052-8EAF-45A8-9132-C97D4D6F2608}" type="slidenum">
              <a:rPr lang="en-US" smtClean="0"/>
              <a:pPr algn="r">
                <a:defRPr/>
              </a:pPr>
              <a:t>‹#›</a:t>
            </a:fld>
            <a:r>
              <a:rPr lang="en-US" dirty="0" smtClean="0"/>
              <a:t> </a:t>
            </a:r>
            <a:r>
              <a:rPr lang="hr-HR" dirty="0" smtClean="0"/>
              <a:t>/</a:t>
            </a:r>
            <a:r>
              <a:rPr lang="en-US" dirty="0" smtClean="0"/>
              <a:t>30</a:t>
            </a:r>
            <a:endParaRPr lang="en-US" sz="1050" dirty="0"/>
          </a:p>
        </p:txBody>
      </p:sp>
      <p:sp>
        <p:nvSpPr>
          <p:cNvPr id="9" name="Rectangle 4"/>
          <p:cNvSpPr txBox="1">
            <a:spLocks noChangeArrowheads="1"/>
          </p:cNvSpPr>
          <p:nvPr userDrawn="1"/>
        </p:nvSpPr>
        <p:spPr bwMode="auto">
          <a:xfrm>
            <a:off x="0" y="6477000"/>
            <a:ext cx="2590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NetGames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2011</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5"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6" name="Object 12"/>
          <p:cNvGraphicFramePr>
            <a:graphicFrameLocks noChangeAspect="1"/>
          </p:cNvGraphicFramePr>
          <p:nvPr/>
        </p:nvGraphicFramePr>
        <p:xfrm>
          <a:off x="9129713" y="211138"/>
          <a:ext cx="606425" cy="914400"/>
        </p:xfrm>
        <a:graphic>
          <a:graphicData uri="http://schemas.openxmlformats.org/presentationml/2006/ole">
            <p:oleObj spid="_x0000_s57346" name="Picture" r:id="rId3" imgW="708104" imgH="1156204" progId="Word.Picture.8">
              <p:embed/>
            </p:oleObj>
          </a:graphicData>
        </a:graphic>
      </p:graphicFrame>
      <p:sp>
        <p:nvSpPr>
          <p:cNvPr id="7"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8" name="Date Placeholder 3"/>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9" name="Footer Placeholder 4"/>
          <p:cNvSpPr>
            <a:spLocks noGrp="1"/>
          </p:cNvSpPr>
          <p:nvPr>
            <p:ph type="ftr" sz="quarter" idx="11"/>
          </p:nvPr>
        </p:nvSpPr>
        <p:spPr/>
        <p:txBody>
          <a:bodyPr/>
          <a:lstStyle>
            <a:lvl1pPr>
              <a:defRPr sz="1400"/>
            </a:lvl1pPr>
          </a:lstStyle>
          <a:p>
            <a:pPr algn="ctr">
              <a:defRPr/>
            </a:pPr>
            <a:endParaRPr lang="en-US" dirty="0"/>
          </a:p>
        </p:txBody>
      </p:sp>
      <p:sp>
        <p:nvSpPr>
          <p:cNvPr id="10" name="Slide Number Placeholder 5"/>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5"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6" name="Object 12"/>
          <p:cNvGraphicFramePr>
            <a:graphicFrameLocks noChangeAspect="1"/>
          </p:cNvGraphicFramePr>
          <p:nvPr/>
        </p:nvGraphicFramePr>
        <p:xfrm>
          <a:off x="9129713" y="211138"/>
          <a:ext cx="606425" cy="914400"/>
        </p:xfrm>
        <a:graphic>
          <a:graphicData uri="http://schemas.openxmlformats.org/presentationml/2006/ole">
            <p:oleObj spid="_x0000_s58370" name="Picture" r:id="rId3" imgW="708104" imgH="1156204" progId="Word.Picture.8">
              <p:embed/>
            </p:oleObj>
          </a:graphicData>
        </a:graphic>
      </p:graphicFrame>
      <p:sp>
        <p:nvSpPr>
          <p:cNvPr id="7"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Vertical Title 1"/>
          <p:cNvSpPr>
            <a:spLocks noGrp="1"/>
          </p:cNvSpPr>
          <p:nvPr>
            <p:ph type="title" orient="vert"/>
          </p:nvPr>
        </p:nvSpPr>
        <p:spPr>
          <a:xfrm>
            <a:off x="6954838" y="0"/>
            <a:ext cx="2208212" cy="61722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330200" y="0"/>
            <a:ext cx="6472238" cy="6172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8" name="Date Placeholder 3"/>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9" name="Footer Placeholder 4"/>
          <p:cNvSpPr>
            <a:spLocks noGrp="1"/>
          </p:cNvSpPr>
          <p:nvPr>
            <p:ph type="ftr" sz="quarter" idx="11"/>
          </p:nvPr>
        </p:nvSpPr>
        <p:spPr/>
        <p:txBody>
          <a:bodyPr/>
          <a:lstStyle>
            <a:lvl1pPr>
              <a:defRPr sz="1400"/>
            </a:lvl1pPr>
          </a:lstStyle>
          <a:p>
            <a:pPr algn="ctr">
              <a:defRPr/>
            </a:pPr>
            <a:endParaRPr lang="en-US" dirty="0"/>
          </a:p>
        </p:txBody>
      </p:sp>
      <p:sp>
        <p:nvSpPr>
          <p:cNvPr id="10" name="Slide Number Placeholder 5"/>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5"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6" name="Object 12"/>
          <p:cNvGraphicFramePr>
            <a:graphicFrameLocks noChangeAspect="1"/>
          </p:cNvGraphicFramePr>
          <p:nvPr/>
        </p:nvGraphicFramePr>
        <p:xfrm>
          <a:off x="9129713" y="211138"/>
          <a:ext cx="606425" cy="914400"/>
        </p:xfrm>
        <a:graphic>
          <a:graphicData uri="http://schemas.openxmlformats.org/presentationml/2006/ole">
            <p:oleObj spid="_x0000_s49154" name="Picture" r:id="rId3" imgW="708104" imgH="1156204" progId="Word.Picture.8">
              <p:embed/>
            </p:oleObj>
          </a:graphicData>
        </a:graphic>
      </p:graphicFrame>
      <p:sp>
        <p:nvSpPr>
          <p:cNvPr id="7"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8" name="Date Placeholder 3"/>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9" name="Footer Placeholder 4"/>
          <p:cNvSpPr>
            <a:spLocks noGrp="1"/>
          </p:cNvSpPr>
          <p:nvPr>
            <p:ph type="ftr" sz="quarter" idx="11"/>
          </p:nvPr>
        </p:nvSpPr>
        <p:spPr/>
        <p:txBody>
          <a:bodyPr/>
          <a:lstStyle>
            <a:lvl1pPr>
              <a:defRPr sz="1600">
                <a:latin typeface="+mn-lt"/>
              </a:defRPr>
            </a:lvl1pPr>
          </a:lstStyle>
          <a:p>
            <a:pPr>
              <a:defRPr/>
            </a:pPr>
            <a:r>
              <a:rPr lang="en-US" dirty="0" err="1" smtClean="0"/>
              <a:t>NetGames</a:t>
            </a:r>
            <a:r>
              <a:rPr lang="en-US" dirty="0" smtClean="0"/>
              <a:t> 2011</a:t>
            </a:r>
          </a:p>
          <a:p>
            <a:pPr>
              <a:defRPr/>
            </a:pPr>
            <a:endParaRPr lang="en-US" dirty="0"/>
          </a:p>
        </p:txBody>
      </p:sp>
      <p:sp>
        <p:nvSpPr>
          <p:cNvPr id="10" name="Slide Number Placeholder 5"/>
          <p:cNvSpPr>
            <a:spLocks noGrp="1"/>
          </p:cNvSpPr>
          <p:nvPr>
            <p:ph type="sldNum" sz="quarter" idx="12"/>
          </p:nvPr>
        </p:nvSpPr>
        <p:spPr>
          <a:xfrm>
            <a:off x="7594600" y="6477000"/>
            <a:ext cx="2063750" cy="381000"/>
          </a:xfrm>
          <a:prstGeom prst="rect">
            <a:avLst/>
          </a:prstGeom>
        </p:spPr>
        <p:txBody>
          <a:bodyPr/>
          <a:lstStyle>
            <a:lvl1pPr>
              <a:defRPr sz="1600">
                <a:latin typeface="+mj-lt"/>
              </a:defRPr>
            </a:lvl1pPr>
          </a:lstStyle>
          <a:p>
            <a:pPr algn="r">
              <a:defRPr/>
            </a:pPr>
            <a:fld id="{873F3052-8EAF-45A8-9132-C97D4D6F2608}" type="slidenum">
              <a:rPr lang="en-US" smtClean="0"/>
              <a:pPr algn="r">
                <a:defRPr/>
              </a:pPr>
              <a:t>‹#›</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5"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6" name="Object 12"/>
          <p:cNvGraphicFramePr>
            <a:graphicFrameLocks noChangeAspect="1"/>
          </p:cNvGraphicFramePr>
          <p:nvPr/>
        </p:nvGraphicFramePr>
        <p:xfrm>
          <a:off x="9129713" y="211138"/>
          <a:ext cx="606425" cy="914400"/>
        </p:xfrm>
        <a:graphic>
          <a:graphicData uri="http://schemas.openxmlformats.org/presentationml/2006/ole">
            <p:oleObj spid="_x0000_s50178" name="Picture" r:id="rId3" imgW="708104" imgH="1156204" progId="Word.Picture.8">
              <p:embed/>
            </p:oleObj>
          </a:graphicData>
        </a:graphic>
      </p:graphicFrame>
      <p:sp>
        <p:nvSpPr>
          <p:cNvPr id="7"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6"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7" name="Object 12"/>
          <p:cNvGraphicFramePr>
            <a:graphicFrameLocks noChangeAspect="1"/>
          </p:cNvGraphicFramePr>
          <p:nvPr/>
        </p:nvGraphicFramePr>
        <p:xfrm>
          <a:off x="9129713" y="211138"/>
          <a:ext cx="606425" cy="914400"/>
        </p:xfrm>
        <a:graphic>
          <a:graphicData uri="http://schemas.openxmlformats.org/presentationml/2006/ole">
            <p:oleObj spid="_x0000_s51202" name="Picture" r:id="rId3" imgW="708104" imgH="1156204" progId="Word.Picture.8">
              <p:embed/>
            </p:oleObj>
          </a:graphicData>
        </a:graphic>
      </p:graphicFrame>
      <p:sp>
        <p:nvSpPr>
          <p:cNvPr id="8"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742950" y="1219200"/>
            <a:ext cx="41338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029200" y="1219200"/>
            <a:ext cx="41338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9" name="Date Placeholder 4"/>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10" name="Footer Placeholder 5"/>
          <p:cNvSpPr>
            <a:spLocks noGrp="1"/>
          </p:cNvSpPr>
          <p:nvPr>
            <p:ph type="ftr" sz="quarter" idx="11"/>
          </p:nvPr>
        </p:nvSpPr>
        <p:spPr/>
        <p:txBody>
          <a:bodyPr/>
          <a:lstStyle>
            <a:lvl1pPr>
              <a:defRPr sz="1400"/>
            </a:lvl1pPr>
          </a:lstStyle>
          <a:p>
            <a:pPr algn="ctr">
              <a:defRPr/>
            </a:pPr>
            <a:endParaRPr lang="en-US" dirty="0"/>
          </a:p>
        </p:txBody>
      </p:sp>
      <p:sp>
        <p:nvSpPr>
          <p:cNvPr id="11" name="Slide Number Placeholder 6"/>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8"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9" name="Object 12"/>
          <p:cNvGraphicFramePr>
            <a:graphicFrameLocks noChangeAspect="1"/>
          </p:cNvGraphicFramePr>
          <p:nvPr/>
        </p:nvGraphicFramePr>
        <p:xfrm>
          <a:off x="9129713" y="211138"/>
          <a:ext cx="606425" cy="914400"/>
        </p:xfrm>
        <a:graphic>
          <a:graphicData uri="http://schemas.openxmlformats.org/presentationml/2006/ole">
            <p:oleObj spid="_x0000_s52226" name="Picture" r:id="rId3" imgW="708104" imgH="1156204" progId="Word.Picture.8">
              <p:embed/>
            </p:oleObj>
          </a:graphicData>
        </a:graphic>
      </p:graphicFrame>
      <p:sp>
        <p:nvSpPr>
          <p:cNvPr id="10"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11" name="Date Placeholder 6"/>
          <p:cNvSpPr>
            <a:spLocks noGrp="1"/>
          </p:cNvSpPr>
          <p:nvPr>
            <p:ph type="dt" sz="half" idx="10"/>
          </p:nvPr>
        </p:nvSpPr>
        <p:spPr/>
        <p:txBody>
          <a:bodyPr/>
          <a:lstStyle>
            <a:lvl1pPr>
              <a:defRPr/>
            </a:lvl1pPr>
          </a:lstStyle>
          <a:p>
            <a:pPr>
              <a:defRPr/>
            </a:pPr>
            <a:r>
              <a:rPr lang="en-US" smtClean="0"/>
              <a:t>Barcelona, March 2011</a:t>
            </a:r>
            <a:endParaRPr lang="en-US" dirty="0"/>
          </a:p>
        </p:txBody>
      </p:sp>
      <p:sp>
        <p:nvSpPr>
          <p:cNvPr id="12" name="Footer Placeholder 7"/>
          <p:cNvSpPr>
            <a:spLocks noGrp="1"/>
          </p:cNvSpPr>
          <p:nvPr>
            <p:ph type="ftr" sz="quarter" idx="11"/>
          </p:nvPr>
        </p:nvSpPr>
        <p:spPr/>
        <p:txBody>
          <a:bodyPr/>
          <a:lstStyle>
            <a:lvl1pPr>
              <a:defRPr sz="1400"/>
            </a:lvl1pPr>
          </a:lstStyle>
          <a:p>
            <a:pPr algn="ctr">
              <a:defRPr/>
            </a:pPr>
            <a:endParaRPr lang="en-US" dirty="0"/>
          </a:p>
        </p:txBody>
      </p:sp>
      <p:sp>
        <p:nvSpPr>
          <p:cNvPr id="13" name="Slide Number Placeholder 8"/>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4"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5" name="Object 12"/>
          <p:cNvGraphicFramePr>
            <a:graphicFrameLocks noChangeAspect="1"/>
          </p:cNvGraphicFramePr>
          <p:nvPr/>
        </p:nvGraphicFramePr>
        <p:xfrm>
          <a:off x="9129713" y="211138"/>
          <a:ext cx="606425" cy="914400"/>
        </p:xfrm>
        <a:graphic>
          <a:graphicData uri="http://schemas.openxmlformats.org/presentationml/2006/ole">
            <p:oleObj spid="_x0000_s53250" name="Picture" r:id="rId3" imgW="708104" imgH="1156204" progId="Word.Picture.8">
              <p:embed/>
            </p:oleObj>
          </a:graphicData>
        </a:graphic>
      </p:graphicFrame>
      <p:sp>
        <p:nvSpPr>
          <p:cNvPr id="6"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p:txBody>
          <a:bodyPr/>
          <a:lstStyle/>
          <a:p>
            <a:r>
              <a:rPr lang="en-US" smtClean="0"/>
              <a:t>Click to edit Master title style</a:t>
            </a:r>
            <a:endParaRPr lang="hr-HR"/>
          </a:p>
        </p:txBody>
      </p:sp>
      <p:sp>
        <p:nvSpPr>
          <p:cNvPr id="7" name="Date Placeholder 2"/>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8" name="Footer Placeholder 3"/>
          <p:cNvSpPr>
            <a:spLocks noGrp="1"/>
          </p:cNvSpPr>
          <p:nvPr>
            <p:ph type="ftr" sz="quarter" idx="11"/>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400"/>
            </a:lvl1pPr>
          </a:lstStyle>
          <a:p>
            <a:pPr>
              <a:defRPr/>
            </a:pPr>
            <a:endParaRPr lang="en-US" dirty="0"/>
          </a:p>
        </p:txBody>
      </p:sp>
      <p:sp>
        <p:nvSpPr>
          <p:cNvPr id="9" name="Slide Number Placeholder 4"/>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3"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4" name="Object 12"/>
          <p:cNvGraphicFramePr>
            <a:graphicFrameLocks noChangeAspect="1"/>
          </p:cNvGraphicFramePr>
          <p:nvPr/>
        </p:nvGraphicFramePr>
        <p:xfrm>
          <a:off x="9129713" y="211138"/>
          <a:ext cx="606425" cy="914400"/>
        </p:xfrm>
        <a:graphic>
          <a:graphicData uri="http://schemas.openxmlformats.org/presentationml/2006/ole">
            <p:oleObj spid="_x0000_s54274" name="Picture" r:id="rId3" imgW="708104" imgH="1156204" progId="Word.Picture.8">
              <p:embed/>
            </p:oleObj>
          </a:graphicData>
        </a:graphic>
      </p:graphicFrame>
      <p:sp>
        <p:nvSpPr>
          <p:cNvPr id="5"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6" name="Date Placeholder 1"/>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7" name="Footer Placeholder 2"/>
          <p:cNvSpPr>
            <a:spLocks noGrp="1"/>
          </p:cNvSpPr>
          <p:nvPr>
            <p:ph type="ftr" sz="quarter" idx="11"/>
          </p:nvPr>
        </p:nvSpPr>
        <p:spPr/>
        <p:txBody>
          <a:bodyPr/>
          <a:lstStyle>
            <a:lvl1pPr>
              <a:defRPr sz="1400"/>
            </a:lvl1pPr>
          </a:lstStyle>
          <a:p>
            <a:pPr algn="ctr">
              <a:defRPr/>
            </a:pPr>
            <a:endParaRPr lang="en-US" dirty="0"/>
          </a:p>
        </p:txBody>
      </p:sp>
      <p:sp>
        <p:nvSpPr>
          <p:cNvPr id="8" name="Slide Number Placeholder 3"/>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6"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7" name="Object 12"/>
          <p:cNvGraphicFramePr>
            <a:graphicFrameLocks noChangeAspect="1"/>
          </p:cNvGraphicFramePr>
          <p:nvPr/>
        </p:nvGraphicFramePr>
        <p:xfrm>
          <a:off x="9129713" y="211138"/>
          <a:ext cx="606425" cy="914400"/>
        </p:xfrm>
        <a:graphic>
          <a:graphicData uri="http://schemas.openxmlformats.org/presentationml/2006/ole">
            <p:oleObj spid="_x0000_s55298" name="Picture" r:id="rId3" imgW="708104" imgH="1156204" progId="Word.Picture.8">
              <p:embed/>
            </p:oleObj>
          </a:graphicData>
        </a:graphic>
      </p:graphicFrame>
      <p:sp>
        <p:nvSpPr>
          <p:cNvPr id="8"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10" name="Footer Placeholder 5"/>
          <p:cNvSpPr>
            <a:spLocks noGrp="1"/>
          </p:cNvSpPr>
          <p:nvPr>
            <p:ph type="ftr" sz="quarter" idx="11"/>
          </p:nvPr>
        </p:nvSpPr>
        <p:spPr/>
        <p:txBody>
          <a:bodyPr/>
          <a:lstStyle>
            <a:lvl1pPr>
              <a:defRPr sz="1400"/>
            </a:lvl1pPr>
          </a:lstStyle>
          <a:p>
            <a:pPr>
              <a:defRPr/>
            </a:pPr>
            <a:endParaRPr lang="en-US" dirty="0"/>
          </a:p>
        </p:txBody>
      </p:sp>
      <p:sp>
        <p:nvSpPr>
          <p:cNvPr id="11" name="Slide Number Placeholder 6"/>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6"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7" name="Object 12"/>
          <p:cNvGraphicFramePr>
            <a:graphicFrameLocks noChangeAspect="1"/>
          </p:cNvGraphicFramePr>
          <p:nvPr/>
        </p:nvGraphicFramePr>
        <p:xfrm>
          <a:off x="9129713" y="211138"/>
          <a:ext cx="606425" cy="914400"/>
        </p:xfrm>
        <a:graphic>
          <a:graphicData uri="http://schemas.openxmlformats.org/presentationml/2006/ole">
            <p:oleObj spid="_x0000_s56322" name="Picture" r:id="rId3" imgW="708104" imgH="1156204" progId="Word.Picture.8">
              <p:embed/>
            </p:oleObj>
          </a:graphicData>
        </a:graphic>
      </p:graphicFrame>
      <p:sp>
        <p:nvSpPr>
          <p:cNvPr id="8"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r>
              <a:rPr lang="en-US" dirty="0" smtClean="0"/>
              <a:t>Ottawa, October 2011</a:t>
            </a:r>
            <a:endParaRPr lang="en-US" dirty="0"/>
          </a:p>
        </p:txBody>
      </p:sp>
      <p:sp>
        <p:nvSpPr>
          <p:cNvPr id="10" name="Footer Placeholder 5"/>
          <p:cNvSpPr>
            <a:spLocks noGrp="1"/>
          </p:cNvSpPr>
          <p:nvPr>
            <p:ph type="ftr" sz="quarter" idx="11"/>
          </p:nvPr>
        </p:nvSpPr>
        <p:spPr/>
        <p:txBody>
          <a:bodyPr/>
          <a:lstStyle>
            <a:lvl1pPr>
              <a:defRPr sz="1400"/>
            </a:lvl1pPr>
          </a:lstStyle>
          <a:p>
            <a:pPr algn="ctr">
              <a:defRPr/>
            </a:pPr>
            <a:endParaRPr lang="en-US" dirty="0"/>
          </a:p>
        </p:txBody>
      </p:sp>
      <p:sp>
        <p:nvSpPr>
          <p:cNvPr id="11" name="Slide Number Placeholder 6"/>
          <p:cNvSpPr>
            <a:spLocks noGrp="1"/>
          </p:cNvSpPr>
          <p:nvPr>
            <p:ph type="sldNum" sz="quarter" idx="12"/>
          </p:nvPr>
        </p:nvSpPr>
        <p:spPr>
          <a:xfrm>
            <a:off x="7594600" y="6477000"/>
            <a:ext cx="2063750" cy="381000"/>
          </a:xfrm>
          <a:prstGeom prst="rect">
            <a:avLst/>
          </a:prstGeom>
        </p:spPr>
        <p:txBody>
          <a:bodyPr/>
          <a:lstStyle>
            <a:lvl1pPr>
              <a:defRPr/>
            </a:lvl1pPr>
          </a:lstStyle>
          <a:p>
            <a:pPr>
              <a:defRPr/>
            </a:pPr>
            <a:fld id="{873F3052-8EAF-45A8-9132-C97D4D6F2608}" type="slidenum">
              <a:rPr lang="en-US" smtClean="0"/>
              <a:pPr>
                <a:defRPr/>
              </a:pPr>
              <a:t>‹#›</a:t>
            </a:fld>
            <a:r>
              <a:rPr lang="en-US" dirty="0" smtClean="0"/>
              <a:t> </a:t>
            </a:r>
            <a:r>
              <a:rPr lang="hr-HR" dirty="0" err="1" smtClean="0"/>
              <a:t>out</a:t>
            </a:r>
            <a:r>
              <a:rPr lang="hr-HR" dirty="0" smtClean="0"/>
              <a:t> </a:t>
            </a:r>
            <a:r>
              <a:rPr lang="hr-HR" dirty="0" err="1" smtClean="0"/>
              <a:t>of</a:t>
            </a:r>
            <a:r>
              <a:rPr lang="hr-HR" dirty="0" smtClean="0"/>
              <a:t> 14</a:t>
            </a:r>
            <a:endParaRPr lang="en-US" sz="1400" dirty="0">
              <a:latin typeface="Times New Roman"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0"/>
            <a:ext cx="6527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742950" y="1219200"/>
            <a:ext cx="84201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7600" y="6477000"/>
            <a:ext cx="2590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latin typeface="+mn-lt"/>
              </a:defRPr>
            </a:lvl1pPr>
          </a:lstStyle>
          <a:p>
            <a:pPr>
              <a:defRPr/>
            </a:pPr>
            <a:r>
              <a:rPr lang="en-US" dirty="0" smtClean="0"/>
              <a:t>Ottawa, October 2011</a:t>
            </a:r>
            <a:endParaRPr lang="en-US" dirty="0"/>
          </a:p>
        </p:txBody>
      </p:sp>
      <p:sp>
        <p:nvSpPr>
          <p:cNvPr id="2" name="Rectangle 5"/>
          <p:cNvSpPr>
            <a:spLocks noGrp="1" noChangeArrowheads="1"/>
          </p:cNvSpPr>
          <p:nvPr>
            <p:ph type="ftr" sz="quarter" idx="3"/>
          </p:nvPr>
        </p:nvSpPr>
        <p:spPr bwMode="auto">
          <a:xfrm>
            <a:off x="247650" y="6477000"/>
            <a:ext cx="31369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lang="en-US" sz="1600" b="0" i="0" u="none" strike="noStrike" kern="1200" cap="none" spc="0" normalizeH="0" baseline="0" noProof="0" smtClean="0">
                <a:ln>
                  <a:noFill/>
                </a:ln>
                <a:solidFill>
                  <a:schemeClr val="tx1"/>
                </a:solidFill>
                <a:effectLst/>
                <a:uLnTx/>
                <a:uFillTx/>
                <a:latin typeface="+mn-lt"/>
              </a:defRPr>
            </a:lvl1pPr>
          </a:lstStyle>
          <a:p>
            <a:pPr>
              <a:defRPr/>
            </a:pPr>
            <a:r>
              <a:rPr lang="en-US" dirty="0" err="1" smtClean="0"/>
              <a:t>NetGames</a:t>
            </a:r>
            <a:r>
              <a:rPr lang="en-US" dirty="0" smtClean="0"/>
              <a:t> 2011</a:t>
            </a:r>
          </a:p>
        </p:txBody>
      </p:sp>
      <p:sp>
        <p:nvSpPr>
          <p:cNvPr id="1031" name="Line 7"/>
          <p:cNvSpPr>
            <a:spLocks noChangeShapeType="1"/>
          </p:cNvSpPr>
          <p:nvPr/>
        </p:nvSpPr>
        <p:spPr bwMode="auto">
          <a:xfrm flipH="1">
            <a:off x="228600" y="990600"/>
            <a:ext cx="7181850" cy="0"/>
          </a:xfrm>
          <a:prstGeom prst="line">
            <a:avLst/>
          </a:prstGeom>
          <a:noFill/>
          <a:ln w="76200">
            <a:solidFill>
              <a:schemeClr val="bg2"/>
            </a:solidFill>
            <a:round/>
            <a:headEnd/>
            <a:tailEnd/>
          </a:ln>
          <a:effectLst>
            <a:outerShdw dist="107763" dir="2700000" algn="ctr" rotWithShape="0">
              <a:srgbClr val="D70505"/>
            </a:outerShdw>
          </a:effectLst>
        </p:spPr>
        <p:txBody>
          <a:bodyPr wrap="none" anchor="ctr"/>
          <a:lstStyle/>
          <a:p>
            <a:pPr>
              <a:defRPr/>
            </a:pPr>
            <a:endParaRPr lang="hr-HR"/>
          </a:p>
        </p:txBody>
      </p:sp>
      <p:sp>
        <p:nvSpPr>
          <p:cNvPr id="1034" name="Line 10"/>
          <p:cNvSpPr>
            <a:spLocks noChangeShapeType="1"/>
          </p:cNvSpPr>
          <p:nvPr/>
        </p:nvSpPr>
        <p:spPr bwMode="auto">
          <a:xfrm flipH="1">
            <a:off x="165100" y="6400800"/>
            <a:ext cx="9410700" cy="0"/>
          </a:xfrm>
          <a:prstGeom prst="line">
            <a:avLst/>
          </a:prstGeom>
          <a:noFill/>
          <a:ln w="28575">
            <a:solidFill>
              <a:srgbClr val="5F5F5F"/>
            </a:solidFill>
            <a:round/>
            <a:headEnd/>
            <a:tailEnd/>
          </a:ln>
          <a:effectLst>
            <a:outerShdw dist="85194" dir="1593903" algn="ctr" rotWithShape="0">
              <a:srgbClr val="D70505"/>
            </a:outerShdw>
          </a:effectLst>
        </p:spPr>
        <p:txBody>
          <a:bodyPr wrap="none" anchor="ctr"/>
          <a:lstStyle/>
          <a:p>
            <a:pPr>
              <a:defRPr/>
            </a:pPr>
            <a:endParaRPr lang="hr-HR"/>
          </a:p>
        </p:txBody>
      </p:sp>
      <p:graphicFrame>
        <p:nvGraphicFramePr>
          <p:cNvPr id="3" name="Object 12"/>
          <p:cNvGraphicFramePr>
            <a:graphicFrameLocks noChangeAspect="1"/>
          </p:cNvGraphicFramePr>
          <p:nvPr/>
        </p:nvGraphicFramePr>
        <p:xfrm>
          <a:off x="9129713" y="211138"/>
          <a:ext cx="606425" cy="914400"/>
        </p:xfrm>
        <a:graphic>
          <a:graphicData uri="http://schemas.openxmlformats.org/presentationml/2006/ole">
            <p:oleObj spid="_x0000_s1026" name="Picture" r:id="rId14" imgW="708104" imgH="1156204" progId="Word.Picture.8">
              <p:embed/>
            </p:oleObj>
          </a:graphicData>
        </a:graphic>
      </p:graphicFrame>
      <p:sp>
        <p:nvSpPr>
          <p:cNvPr id="1037" name="Text Box 13"/>
          <p:cNvSpPr txBox="1">
            <a:spLocks noChangeArrowheads="1"/>
          </p:cNvSpPr>
          <p:nvPr userDrawn="1"/>
        </p:nvSpPr>
        <p:spPr bwMode="auto">
          <a:xfrm>
            <a:off x="6238875" y="476250"/>
            <a:ext cx="3125788" cy="307975"/>
          </a:xfrm>
          <a:prstGeom prst="rect">
            <a:avLst/>
          </a:prstGeom>
          <a:noFill/>
          <a:ln w="9525">
            <a:noFill/>
            <a:miter lim="800000"/>
            <a:headEnd/>
            <a:tailEnd/>
          </a:ln>
          <a:effectLst/>
        </p:spPr>
        <p:txBody>
          <a:bodyPr>
            <a:spAutoFit/>
          </a:bodyPr>
          <a:lstStyle/>
          <a:p>
            <a:pPr>
              <a:spcBef>
                <a:spcPct val="50000"/>
              </a:spcBef>
              <a:defRPr/>
            </a:pPr>
            <a:r>
              <a:rPr lang="hr-HR" sz="1400" dirty="0">
                <a:latin typeface="Arial CE" pitchFamily="34" charset="0"/>
              </a:rPr>
              <a:t>Department </a:t>
            </a:r>
            <a:r>
              <a:rPr lang="hr-HR" sz="1400" dirty="0" err="1">
                <a:latin typeface="Arial CE" pitchFamily="34" charset="0"/>
              </a:rPr>
              <a:t>of</a:t>
            </a:r>
            <a:r>
              <a:rPr lang="hr-HR" sz="1400" dirty="0">
                <a:latin typeface="Arial CE" pitchFamily="34" charset="0"/>
              </a:rPr>
              <a:t> </a:t>
            </a:r>
            <a:r>
              <a:rPr lang="hr-HR" sz="1400" dirty="0" err="1">
                <a:latin typeface="Arial CE" pitchFamily="34" charset="0"/>
              </a:rPr>
              <a:t>Telecommunications</a:t>
            </a:r>
            <a:endParaRPr lang="hr-HR" sz="1400"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2pPr>
      <a:lvl3pPr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3pPr>
      <a:lvl4pPr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4pPr>
      <a:lvl5pPr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5pPr>
      <a:lvl6pPr marL="457200"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6pPr>
      <a:lvl7pPr marL="914400"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7pPr>
      <a:lvl8pPr marL="1371600"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8pPr>
      <a:lvl9pPr marL="1828800" algn="l" rtl="0" eaLnBrk="0" fontAlgn="base" hangingPunct="0">
        <a:spcBef>
          <a:spcPct val="0"/>
        </a:spcBef>
        <a:spcAft>
          <a:spcPct val="0"/>
        </a:spcAft>
        <a:defRPr sz="3200">
          <a:solidFill>
            <a:srgbClr val="D70505"/>
          </a:solidFill>
          <a:effectLst>
            <a:outerShdw blurRad="38100" dist="38100" dir="2700000" algn="tl">
              <a:srgbClr val="C0C0C0"/>
            </a:outerShdw>
          </a:effectLst>
          <a:latin typeface="Arial CE" pitchFamily="34" charset="0"/>
        </a:defRPr>
      </a:lvl9pPr>
    </p:titleStyle>
    <p:bodyStyle>
      <a:lvl1pPr marL="342900" indent="-342900" algn="l" rtl="0" eaLnBrk="0" fontAlgn="base" hangingPunct="0">
        <a:spcBef>
          <a:spcPct val="20000"/>
        </a:spcBef>
        <a:spcAft>
          <a:spcPct val="0"/>
        </a:spcAft>
        <a:buClr>
          <a:srgbClr val="D70505"/>
        </a:buClr>
        <a:buSzPct val="75000"/>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70505"/>
        </a:buClr>
        <a:buSzPct val="75000"/>
        <a:buFont typeface="Webdings" pitchFamily="18" charset="2"/>
        <a:buChar char="&lt;"/>
        <a:defRPr sz="2400">
          <a:solidFill>
            <a:schemeClr val="tx1"/>
          </a:solidFill>
          <a:latin typeface="+mn-lt"/>
        </a:defRPr>
      </a:lvl2pPr>
      <a:lvl3pPr marL="1143000" indent="-228600" algn="l" rtl="0" eaLnBrk="0" fontAlgn="base" hangingPunct="0">
        <a:spcBef>
          <a:spcPct val="20000"/>
        </a:spcBef>
        <a:spcAft>
          <a:spcPct val="0"/>
        </a:spcAft>
        <a:buClr>
          <a:srgbClr val="D70505"/>
        </a:buClr>
        <a:buSzPct val="75000"/>
        <a:buFont typeface="Webdings"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rgbClr val="D70505"/>
        </a:buClr>
        <a:buSzPct val="75000"/>
        <a:buFont typeface="Webdings" pitchFamily="18" charset="2"/>
        <a:buChar char="8"/>
        <a:defRPr>
          <a:solidFill>
            <a:schemeClr val="tx1"/>
          </a:solidFill>
          <a:latin typeface="+mn-lt"/>
        </a:defRPr>
      </a:lvl4pPr>
      <a:lvl5pPr marL="2057400" indent="-228600" algn="l" rtl="0" eaLnBrk="0" fontAlgn="base" hangingPunct="0">
        <a:spcBef>
          <a:spcPct val="20000"/>
        </a:spcBef>
        <a:spcAft>
          <a:spcPct val="0"/>
        </a:spcAft>
        <a:buClr>
          <a:srgbClr val="D70505"/>
        </a:buClr>
        <a:buSzPct val="75000"/>
        <a:buFont typeface="Webdings" pitchFamily="18" charset="2"/>
        <a:buChar char="4"/>
        <a:defRPr sz="1600">
          <a:solidFill>
            <a:schemeClr val="tx1"/>
          </a:solidFill>
          <a:latin typeface="+mn-lt"/>
        </a:defRPr>
      </a:lvl5pPr>
      <a:lvl6pPr marL="2514600" indent="-228600" algn="l" rtl="0" eaLnBrk="0" fontAlgn="base" hangingPunct="0">
        <a:spcBef>
          <a:spcPct val="20000"/>
        </a:spcBef>
        <a:spcAft>
          <a:spcPct val="0"/>
        </a:spcAft>
        <a:buClr>
          <a:srgbClr val="D70505"/>
        </a:buClr>
        <a:buSzPct val="75000"/>
        <a:buFont typeface="Webdings" pitchFamily="18" charset="2"/>
        <a:buChar char="4"/>
        <a:defRPr sz="1600">
          <a:solidFill>
            <a:schemeClr val="tx1"/>
          </a:solidFill>
          <a:latin typeface="+mn-lt"/>
        </a:defRPr>
      </a:lvl6pPr>
      <a:lvl7pPr marL="2971800" indent="-228600" algn="l" rtl="0" eaLnBrk="0" fontAlgn="base" hangingPunct="0">
        <a:spcBef>
          <a:spcPct val="20000"/>
        </a:spcBef>
        <a:spcAft>
          <a:spcPct val="0"/>
        </a:spcAft>
        <a:buClr>
          <a:srgbClr val="D70505"/>
        </a:buClr>
        <a:buSzPct val="75000"/>
        <a:buFont typeface="Webdings" pitchFamily="18" charset="2"/>
        <a:buChar char="4"/>
        <a:defRPr sz="1600">
          <a:solidFill>
            <a:schemeClr val="tx1"/>
          </a:solidFill>
          <a:latin typeface="+mn-lt"/>
        </a:defRPr>
      </a:lvl7pPr>
      <a:lvl8pPr marL="3429000" indent="-228600" algn="l" rtl="0" eaLnBrk="0" fontAlgn="base" hangingPunct="0">
        <a:spcBef>
          <a:spcPct val="20000"/>
        </a:spcBef>
        <a:spcAft>
          <a:spcPct val="0"/>
        </a:spcAft>
        <a:buClr>
          <a:srgbClr val="D70505"/>
        </a:buClr>
        <a:buSzPct val="75000"/>
        <a:buFont typeface="Webdings" pitchFamily="18" charset="2"/>
        <a:buChar char="4"/>
        <a:defRPr sz="1600">
          <a:solidFill>
            <a:schemeClr val="tx1"/>
          </a:solidFill>
          <a:latin typeface="+mn-lt"/>
        </a:defRPr>
      </a:lvl8pPr>
      <a:lvl9pPr marL="3886200" indent="-228600" algn="l" rtl="0" eaLnBrk="0" fontAlgn="base" hangingPunct="0">
        <a:spcBef>
          <a:spcPct val="20000"/>
        </a:spcBef>
        <a:spcAft>
          <a:spcPct val="0"/>
        </a:spcAft>
        <a:buClr>
          <a:srgbClr val="D70505"/>
        </a:buClr>
        <a:buSzPct val="75000"/>
        <a:buFont typeface="Webdings" pitchFamily="18" charset="2"/>
        <a:buChar char="4"/>
        <a:defRPr sz="16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r>
              <a:rPr lang="en-US" dirty="0" smtClean="0"/>
              <a:t>Ottawa, October 2011</a:t>
            </a:r>
          </a:p>
          <a:p>
            <a:pPr>
              <a:defRPr/>
            </a:pPr>
            <a:endParaRPr lang="en-US" dirty="0"/>
          </a:p>
        </p:txBody>
      </p:sp>
      <p:sp>
        <p:nvSpPr>
          <p:cNvPr id="2050" name="Rectangle 2"/>
          <p:cNvSpPr>
            <a:spLocks noGrp="1" noChangeArrowheads="1"/>
          </p:cNvSpPr>
          <p:nvPr>
            <p:ph type="ctrTitle"/>
          </p:nvPr>
        </p:nvSpPr>
        <p:spPr/>
        <p:txBody>
          <a:bodyPr/>
          <a:lstStyle/>
          <a:p>
            <a:pPr>
              <a:defRPr/>
            </a:pPr>
            <a:r>
              <a:rPr lang="en-US" b="1" dirty="0" smtClean="0"/>
              <a:t>MMORPG Player Behavior Model</a:t>
            </a:r>
            <a:br>
              <a:rPr lang="en-US" b="1" dirty="0" smtClean="0"/>
            </a:br>
            <a:r>
              <a:rPr lang="en-US" b="1" dirty="0" smtClean="0"/>
              <a:t>based on </a:t>
            </a:r>
            <a:br>
              <a:rPr lang="en-US" b="1" dirty="0" smtClean="0"/>
            </a:br>
            <a:r>
              <a:rPr lang="en-US" b="1" dirty="0" smtClean="0"/>
              <a:t>Player Action Categories</a:t>
            </a:r>
            <a:endParaRPr lang="en-US" dirty="0" smtClean="0">
              <a:solidFill>
                <a:schemeClr val="accent2"/>
              </a:solidFill>
            </a:endParaRPr>
          </a:p>
        </p:txBody>
      </p:sp>
      <p:sp>
        <p:nvSpPr>
          <p:cNvPr id="25605" name="Rectangle 3"/>
          <p:cNvSpPr>
            <a:spLocks noGrp="1" noChangeArrowheads="1"/>
          </p:cNvSpPr>
          <p:nvPr>
            <p:ph type="subTitle" idx="1"/>
          </p:nvPr>
        </p:nvSpPr>
        <p:spPr>
          <a:xfrm>
            <a:off x="452406" y="3886200"/>
            <a:ext cx="9001188" cy="1752600"/>
          </a:xfrm>
        </p:spPr>
        <p:txBody>
          <a:bodyPr/>
          <a:lstStyle/>
          <a:p>
            <a:endParaRPr lang="en-US" sz="20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Mirko Suznjevic, </a:t>
            </a:r>
            <a:r>
              <a:rPr lang="en-US" sz="2400" i="0" dirty="0" smtClean="0">
                <a:latin typeface="Arial Unicode MS" pitchFamily="34" charset="-128"/>
                <a:ea typeface="Arial Unicode MS" pitchFamily="34" charset="-128"/>
                <a:cs typeface="Arial Unicode MS" pitchFamily="34" charset="-128"/>
              </a:rPr>
              <a:t>Ivana Stupar, Maja Matijasevic</a:t>
            </a:r>
            <a:r>
              <a:rPr lang="en-US" sz="2400" dirty="0" smtClean="0">
                <a:latin typeface="Arial Unicode MS" pitchFamily="34" charset="-128"/>
                <a:ea typeface="Arial Unicode MS" pitchFamily="34" charset="-128"/>
                <a:cs typeface="Arial Unicode MS" pitchFamily="34" charset="-128"/>
              </a:rPr>
              <a:t> </a:t>
            </a:r>
          </a:p>
          <a:p>
            <a:r>
              <a:rPr lang="en-US" sz="1800" i="0" dirty="0" smtClean="0">
                <a:latin typeface="Arial Unicode MS" pitchFamily="34" charset="-128"/>
                <a:ea typeface="Arial Unicode MS" pitchFamily="34" charset="-128"/>
                <a:cs typeface="Arial Unicode MS" pitchFamily="34" charset="-128"/>
              </a:rPr>
              <a:t>University of Zagreb, Faculty of Electrical Engineering and Computing</a:t>
            </a:r>
          </a:p>
          <a:p>
            <a:r>
              <a:rPr lang="en-US" sz="1800" i="0" dirty="0" err="1" smtClean="0">
                <a:latin typeface="Arial Unicode MS" pitchFamily="34" charset="-128"/>
                <a:ea typeface="Arial Unicode MS" pitchFamily="34" charset="-128"/>
                <a:cs typeface="Arial Unicode MS" pitchFamily="34" charset="-128"/>
              </a:rPr>
              <a:t>Unska</a:t>
            </a:r>
            <a:r>
              <a:rPr lang="en-US" sz="1800" i="0" dirty="0" smtClean="0">
                <a:latin typeface="Arial Unicode MS" pitchFamily="34" charset="-128"/>
                <a:ea typeface="Arial Unicode MS" pitchFamily="34" charset="-128"/>
                <a:cs typeface="Arial Unicode MS" pitchFamily="34" charset="-128"/>
              </a:rPr>
              <a:t> 3, Zagreb, Croatia</a:t>
            </a:r>
          </a:p>
          <a:p>
            <a:r>
              <a:rPr lang="en-US" sz="1600" dirty="0" smtClean="0">
                <a:latin typeface="Arial Unicode MS" pitchFamily="34" charset="-128"/>
                <a:ea typeface="Arial Unicode MS" pitchFamily="34" charset="-128"/>
                <a:cs typeface="Arial Unicode MS" pitchFamily="34" charset="-128"/>
              </a:rPr>
              <a:t>mirko.suznjevic@fer.hr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Raiding</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10</a:t>
            </a:fld>
            <a:r>
              <a:rPr lang="en-US" dirty="0" smtClean="0"/>
              <a:t> </a:t>
            </a:r>
            <a:r>
              <a:rPr lang="hr-HR" dirty="0" smtClean="0"/>
              <a:t>/</a:t>
            </a:r>
            <a:r>
              <a:rPr lang="en-US" dirty="0" smtClean="0"/>
              <a:t>30</a:t>
            </a:r>
            <a:endParaRPr lang="en-US" dirty="0"/>
          </a:p>
        </p:txBody>
      </p:sp>
      <p:graphicFrame>
        <p:nvGraphicFramePr>
          <p:cNvPr id="6" name="Chart 5"/>
          <p:cNvGraphicFramePr>
            <a:graphicFrameLocks/>
          </p:cNvGraphicFramePr>
          <p:nvPr/>
        </p:nvGraphicFramePr>
        <p:xfrm>
          <a:off x="-447600" y="1124744"/>
          <a:ext cx="6624736"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3" descr="C:\Users\Administrator\Desktop\Netgames09perz\raiding3.jpg"/>
          <p:cNvPicPr>
            <a:picLocks noChangeAspect="1" noChangeArrowheads="1"/>
          </p:cNvPicPr>
          <p:nvPr/>
        </p:nvPicPr>
        <p:blipFill>
          <a:blip r:embed="rId4" cstate="print"/>
          <a:srcRect r="25143" b="30171"/>
          <a:stretch>
            <a:fillRect/>
          </a:stretch>
        </p:blipFill>
        <p:spPr bwMode="auto">
          <a:xfrm>
            <a:off x="5169024" y="1196752"/>
            <a:ext cx="3962548" cy="2520280"/>
          </a:xfrm>
          <a:prstGeom prst="rect">
            <a:avLst/>
          </a:prstGeom>
          <a:noFill/>
        </p:spPr>
      </p:pic>
      <p:pic>
        <p:nvPicPr>
          <p:cNvPr id="63490" name="Picture 2" descr="C:\Users\msuznjevic\Desktop\SW TOr raid.jpg"/>
          <p:cNvPicPr>
            <a:picLocks noChangeAspect="1" noChangeArrowheads="1"/>
          </p:cNvPicPr>
          <p:nvPr/>
        </p:nvPicPr>
        <p:blipFill>
          <a:blip r:embed="rId5" cstate="print"/>
          <a:srcRect l="13220"/>
          <a:stretch>
            <a:fillRect/>
          </a:stretch>
        </p:blipFill>
        <p:spPr bwMode="auto">
          <a:xfrm>
            <a:off x="5169024" y="3789040"/>
            <a:ext cx="3936667" cy="25517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circle(in)">
                                      <p:cBhvr>
                                        <p:cTn id="7" dur="2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Final</a:t>
            </a:r>
            <a:endParaRPr lang="en-US" dirty="0"/>
          </a:p>
        </p:txBody>
      </p:sp>
      <p:sp>
        <p:nvSpPr>
          <p:cNvPr id="3" name="Content Placeholder 2"/>
          <p:cNvSpPr>
            <a:spLocks noGrp="1"/>
          </p:cNvSpPr>
          <p:nvPr>
            <p:ph idx="1"/>
          </p:nvPr>
        </p:nvSpPr>
        <p:spPr/>
        <p:txBody>
          <a:bodyPr/>
          <a:lstStyle/>
          <a:p>
            <a:endParaRPr lang="hr-HR"/>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11</a:t>
            </a:fld>
            <a:r>
              <a:rPr lang="en-US" dirty="0" smtClean="0"/>
              <a:t> </a:t>
            </a:r>
            <a:r>
              <a:rPr lang="hr-HR" dirty="0" smtClean="0"/>
              <a:t>/</a:t>
            </a:r>
            <a:r>
              <a:rPr lang="en-US" dirty="0" smtClean="0"/>
              <a:t>30</a:t>
            </a:r>
            <a:endParaRPr lang="en-US" dirty="0"/>
          </a:p>
        </p:txBody>
      </p:sp>
      <p:graphicFrame>
        <p:nvGraphicFramePr>
          <p:cNvPr id="6" name="Chart 5"/>
          <p:cNvGraphicFramePr>
            <a:graphicFrameLocks/>
          </p:cNvGraphicFramePr>
          <p:nvPr/>
        </p:nvGraphicFramePr>
        <p:xfrm>
          <a:off x="704528" y="1124744"/>
          <a:ext cx="8496944"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 World of </a:t>
            </a:r>
            <a:r>
              <a:rPr lang="en-US" dirty="0" err="1" smtClean="0"/>
              <a:t>Warcraft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12</a:t>
            </a:fld>
            <a:r>
              <a:rPr lang="en-US" dirty="0" smtClean="0"/>
              <a:t> </a:t>
            </a:r>
            <a:r>
              <a:rPr lang="hr-HR" dirty="0" smtClean="0"/>
              <a:t>/</a:t>
            </a:r>
            <a:r>
              <a:rPr lang="en-US" dirty="0" smtClean="0"/>
              <a:t>30</a:t>
            </a:r>
            <a:endParaRPr lang="en-US" dirty="0"/>
          </a:p>
        </p:txBody>
      </p:sp>
      <p:graphicFrame>
        <p:nvGraphicFramePr>
          <p:cNvPr id="6" name="Chart 5"/>
          <p:cNvGraphicFramePr/>
          <p:nvPr/>
        </p:nvGraphicFramePr>
        <p:xfrm>
          <a:off x="1136576" y="1124744"/>
          <a:ext cx="7460333"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44488" y="1219200"/>
            <a:ext cx="8818562" cy="4953000"/>
          </a:xfrm>
        </p:spPr>
        <p:txBody>
          <a:bodyPr/>
          <a:lstStyle/>
          <a:p>
            <a:pPr lvl="1">
              <a:buNone/>
            </a:pPr>
            <a:endParaRPr lang="en-US" sz="1800" dirty="0" smtClean="0"/>
          </a:p>
          <a:p>
            <a:pPr lvl="1">
              <a:buNone/>
            </a:pPr>
            <a:r>
              <a:rPr lang="en-US" sz="1800" dirty="0" smtClean="0"/>
              <a:t> Find players                         Install WSA-Logger                       PLAY </a:t>
            </a:r>
            <a:r>
              <a:rPr lang="en-US" sz="1800" dirty="0" smtClean="0">
                <a:sym typeface="Wingdings" pitchFamily="2" charset="2"/>
              </a:rPr>
              <a:t></a:t>
            </a:r>
            <a:endParaRPr lang="en-US" sz="1800" dirty="0" smtClean="0"/>
          </a:p>
          <a:p>
            <a:pPr lvl="1">
              <a:buNone/>
            </a:pPr>
            <a:r>
              <a:rPr lang="en-US" sz="1800" dirty="0" smtClean="0"/>
              <a:t>	                                          (our </a:t>
            </a:r>
            <a:r>
              <a:rPr lang="en-US" sz="1800" dirty="0" err="1" smtClean="0"/>
              <a:t>WoW</a:t>
            </a:r>
            <a:r>
              <a:rPr lang="en-US" sz="1800" dirty="0" smtClean="0"/>
              <a:t> add-on)</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buNone/>
            </a:pPr>
            <a:endParaRPr lang="en-US" sz="1800" dirty="0" smtClean="0"/>
          </a:p>
          <a:p>
            <a:pPr lvl="1">
              <a:buNone/>
            </a:pPr>
            <a:r>
              <a:rPr lang="en-US" sz="1800" dirty="0" smtClean="0"/>
              <a:t>Create models                          Process data                       Submit log files </a:t>
            </a:r>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13</a:t>
            </a:fld>
            <a:r>
              <a:rPr lang="en-US" dirty="0" smtClean="0"/>
              <a:t> </a:t>
            </a:r>
            <a:r>
              <a:rPr lang="hr-HR" dirty="0" smtClean="0"/>
              <a:t>/</a:t>
            </a:r>
            <a:r>
              <a:rPr lang="en-US" dirty="0" smtClean="0"/>
              <a:t>30</a:t>
            </a:r>
            <a:endParaRPr lang="en-US" dirty="0"/>
          </a:p>
        </p:txBody>
      </p:sp>
      <p:pic>
        <p:nvPicPr>
          <p:cNvPr id="6" name="Picture 2" descr="C:\Users\msuznjevic\Desktop\WOW Senior Center 2.jpg"/>
          <p:cNvPicPr>
            <a:picLocks noChangeAspect="1" noChangeArrowheads="1"/>
          </p:cNvPicPr>
          <p:nvPr/>
        </p:nvPicPr>
        <p:blipFill>
          <a:blip r:embed="rId3" cstate="print"/>
          <a:srcRect/>
          <a:stretch>
            <a:fillRect/>
          </a:stretch>
        </p:blipFill>
        <p:spPr bwMode="auto">
          <a:xfrm>
            <a:off x="632520" y="2132856"/>
            <a:ext cx="1885300" cy="1296144"/>
          </a:xfrm>
          <a:prstGeom prst="rect">
            <a:avLst/>
          </a:prstGeom>
          <a:noFill/>
        </p:spPr>
      </p:pic>
      <p:sp>
        <p:nvSpPr>
          <p:cNvPr id="7" name="Right Arrow 6"/>
          <p:cNvSpPr/>
          <p:nvPr/>
        </p:nvSpPr>
        <p:spPr bwMode="auto">
          <a:xfrm>
            <a:off x="3008784" y="2492896"/>
            <a:ext cx="792088"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8" name="Right Arrow 7"/>
          <p:cNvSpPr/>
          <p:nvPr/>
        </p:nvSpPr>
        <p:spPr bwMode="auto">
          <a:xfrm>
            <a:off x="5529064" y="2492896"/>
            <a:ext cx="792088"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pic>
        <p:nvPicPr>
          <p:cNvPr id="9" name="Picture 3" descr="C:\Users\msuznjevic\Desktop\pvp-hellonearth-thumb.jpg"/>
          <p:cNvPicPr>
            <a:picLocks noChangeAspect="1" noChangeArrowheads="1"/>
          </p:cNvPicPr>
          <p:nvPr/>
        </p:nvPicPr>
        <p:blipFill>
          <a:blip r:embed="rId4" cstate="print"/>
          <a:srcRect/>
          <a:stretch>
            <a:fillRect/>
          </a:stretch>
        </p:blipFill>
        <p:spPr bwMode="auto">
          <a:xfrm>
            <a:off x="6681192" y="2132856"/>
            <a:ext cx="1800200" cy="1350150"/>
          </a:xfrm>
          <a:prstGeom prst="rect">
            <a:avLst/>
          </a:prstGeom>
          <a:noFill/>
        </p:spPr>
      </p:pic>
      <p:pic>
        <p:nvPicPr>
          <p:cNvPr id="10" name="Picture 4" descr="C:\Users\msuznjevic\Desktop\LogFileSample2.gif"/>
          <p:cNvPicPr>
            <a:picLocks noChangeAspect="1" noChangeArrowheads="1"/>
          </p:cNvPicPr>
          <p:nvPr/>
        </p:nvPicPr>
        <p:blipFill>
          <a:blip r:embed="rId5" cstate="print"/>
          <a:srcRect/>
          <a:stretch>
            <a:fillRect/>
          </a:stretch>
        </p:blipFill>
        <p:spPr bwMode="auto">
          <a:xfrm>
            <a:off x="6485836" y="3933056"/>
            <a:ext cx="1992680" cy="1368152"/>
          </a:xfrm>
          <a:prstGeom prst="rect">
            <a:avLst/>
          </a:prstGeom>
          <a:noFill/>
        </p:spPr>
      </p:pic>
      <p:sp>
        <p:nvSpPr>
          <p:cNvPr id="11" name="Curved Left Arrow 10"/>
          <p:cNvSpPr/>
          <p:nvPr/>
        </p:nvSpPr>
        <p:spPr bwMode="auto">
          <a:xfrm>
            <a:off x="8625408" y="2636912"/>
            <a:ext cx="864096" cy="1872208"/>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pic>
        <p:nvPicPr>
          <p:cNvPr id="12" name="Picture 5" descr="C:\Users\msuznjevic\Desktop\process.jpg"/>
          <p:cNvPicPr>
            <a:picLocks noChangeAspect="1" noChangeArrowheads="1"/>
          </p:cNvPicPr>
          <p:nvPr/>
        </p:nvPicPr>
        <p:blipFill>
          <a:blip r:embed="rId6" cstate="print"/>
          <a:srcRect/>
          <a:stretch>
            <a:fillRect/>
          </a:stretch>
        </p:blipFill>
        <p:spPr bwMode="auto">
          <a:xfrm>
            <a:off x="4016896" y="3861048"/>
            <a:ext cx="1384300" cy="1393231"/>
          </a:xfrm>
          <a:prstGeom prst="rect">
            <a:avLst/>
          </a:prstGeom>
          <a:noFill/>
        </p:spPr>
      </p:pic>
      <p:sp>
        <p:nvSpPr>
          <p:cNvPr id="13" name="Right Arrow 12"/>
          <p:cNvSpPr/>
          <p:nvPr/>
        </p:nvSpPr>
        <p:spPr bwMode="auto">
          <a:xfrm rot="10800000">
            <a:off x="5457056" y="4437112"/>
            <a:ext cx="792088"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4" name="Right Arrow 13"/>
          <p:cNvSpPr/>
          <p:nvPr/>
        </p:nvSpPr>
        <p:spPr bwMode="auto">
          <a:xfrm rot="10800000">
            <a:off x="2864768" y="4509120"/>
            <a:ext cx="792088"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pic>
        <p:nvPicPr>
          <p:cNvPr id="15" name="Picture 2"/>
          <p:cNvPicPr>
            <a:picLocks noChangeAspect="1" noChangeArrowheads="1"/>
          </p:cNvPicPr>
          <p:nvPr/>
        </p:nvPicPr>
        <p:blipFill>
          <a:blip r:embed="rId7" cstate="print"/>
          <a:srcRect l="27897" t="7919" r="14623" b="10439"/>
          <a:stretch>
            <a:fillRect/>
          </a:stretch>
        </p:blipFill>
        <p:spPr bwMode="auto">
          <a:xfrm>
            <a:off x="704528" y="3861048"/>
            <a:ext cx="1656184" cy="1470261"/>
          </a:xfrm>
          <a:prstGeom prst="rect">
            <a:avLst/>
          </a:prstGeom>
          <a:noFill/>
          <a:ln w="9525">
            <a:noFill/>
            <a:miter lim="800000"/>
            <a:headEnd/>
            <a:tailEnd/>
          </a:ln>
        </p:spPr>
      </p:pic>
      <p:pic>
        <p:nvPicPr>
          <p:cNvPr id="16" name="Picture 6" descr="C:\Users\msuznjevic\Desktop\images.jpg"/>
          <p:cNvPicPr>
            <a:picLocks noChangeAspect="1" noChangeArrowheads="1"/>
          </p:cNvPicPr>
          <p:nvPr/>
        </p:nvPicPr>
        <p:blipFill>
          <a:blip r:embed="rId8" cstate="print"/>
          <a:srcRect/>
          <a:stretch>
            <a:fillRect/>
          </a:stretch>
        </p:blipFill>
        <p:spPr bwMode="auto">
          <a:xfrm>
            <a:off x="4232920" y="2420888"/>
            <a:ext cx="1008112" cy="10081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Session length	</a:t>
            </a:r>
            <a:endParaRPr lang="en-US" dirty="0"/>
          </a:p>
        </p:txBody>
      </p:sp>
      <p:sp>
        <p:nvSpPr>
          <p:cNvPr id="3" name="Content Placeholder 2"/>
          <p:cNvSpPr>
            <a:spLocks noGrp="1"/>
          </p:cNvSpPr>
          <p:nvPr>
            <p:ph idx="1"/>
          </p:nvPr>
        </p:nvSpPr>
        <p:spPr/>
        <p:txBody>
          <a:bodyPr/>
          <a:lstStyle/>
          <a:p>
            <a:r>
              <a:rPr lang="en-US" sz="2400" dirty="0" smtClean="0"/>
              <a:t>Problem – different results in related work</a:t>
            </a:r>
          </a:p>
          <a:p>
            <a:endParaRPr lang="en-US" sz="1600" dirty="0" smtClean="0"/>
          </a:p>
          <a:p>
            <a:r>
              <a:rPr lang="en-US" sz="2400" dirty="0" smtClean="0"/>
              <a:t>Causes:</a:t>
            </a:r>
          </a:p>
          <a:p>
            <a:pPr lvl="1"/>
            <a:r>
              <a:rPr lang="en-US" sz="1800" dirty="0" smtClean="0"/>
              <a:t>Measurement related (sample rates, different access networks)</a:t>
            </a:r>
          </a:p>
          <a:p>
            <a:pPr lvl="1"/>
            <a:r>
              <a:rPr lang="en-US" sz="1800" b="1" i="1" dirty="0" smtClean="0"/>
              <a:t>What is a session? </a:t>
            </a:r>
            <a:endParaRPr lang="en-US" sz="1800" b="1" i="1" dirty="0"/>
          </a:p>
        </p:txBody>
      </p:sp>
      <p:sp>
        <p:nvSpPr>
          <p:cNvPr id="4" name="Date Placeholder 3"/>
          <p:cNvSpPr>
            <a:spLocks noGrp="1"/>
          </p:cNvSpPr>
          <p:nvPr>
            <p:ph type="dt" sz="half" idx="10"/>
          </p:nvPr>
        </p:nvSpPr>
        <p:spPr/>
        <p:txBody>
          <a:bodyPr/>
          <a:lstStyle/>
          <a:p>
            <a:pPr>
              <a:defRPr/>
            </a:pPr>
            <a:r>
              <a:rPr lang="en-US" smtClean="0"/>
              <a:t>Ottawa, October 2011</a:t>
            </a:r>
            <a:endParaRPr lang="en-US"/>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14</a:t>
            </a:fld>
            <a:r>
              <a:rPr lang="en-US" smtClean="0"/>
              <a:t> /30</a:t>
            </a:r>
            <a:endParaRPr lang="en-US"/>
          </a:p>
        </p:txBody>
      </p:sp>
      <p:sp>
        <p:nvSpPr>
          <p:cNvPr id="6" name="Rectangle 5"/>
          <p:cNvSpPr/>
          <p:nvPr/>
        </p:nvSpPr>
        <p:spPr bwMode="auto">
          <a:xfrm>
            <a:off x="776536" y="4360917"/>
            <a:ext cx="4752528" cy="72008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Rectangle 6"/>
          <p:cNvSpPr/>
          <p:nvPr/>
        </p:nvSpPr>
        <p:spPr bwMode="auto">
          <a:xfrm>
            <a:off x="5529064" y="4360917"/>
            <a:ext cx="2952328" cy="72008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8" name="Rectangle 7"/>
          <p:cNvSpPr/>
          <p:nvPr/>
        </p:nvSpPr>
        <p:spPr bwMode="auto">
          <a:xfrm>
            <a:off x="8481392" y="4360917"/>
            <a:ext cx="504056" cy="72008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59394" name="Picture 2"/>
          <p:cNvPicPr>
            <a:picLocks noChangeAspect="1" noChangeArrowheads="1"/>
          </p:cNvPicPr>
          <p:nvPr/>
        </p:nvPicPr>
        <p:blipFill>
          <a:blip r:embed="rId3" cstate="print"/>
          <a:srcRect t="3665" b="7329"/>
          <a:stretch>
            <a:fillRect/>
          </a:stretch>
        </p:blipFill>
        <p:spPr bwMode="auto">
          <a:xfrm>
            <a:off x="2472132" y="5342746"/>
            <a:ext cx="1552031" cy="822558"/>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t="15569" b="20759"/>
          <a:stretch>
            <a:fillRect/>
          </a:stretch>
        </p:blipFill>
        <p:spPr bwMode="auto">
          <a:xfrm>
            <a:off x="8237902" y="5331366"/>
            <a:ext cx="1107586" cy="830987"/>
          </a:xfrm>
          <a:prstGeom prst="rect">
            <a:avLst/>
          </a:prstGeom>
          <a:noFill/>
          <a:ln w="9525">
            <a:noFill/>
            <a:miter lim="800000"/>
            <a:headEnd/>
            <a:tailEnd/>
          </a:ln>
        </p:spPr>
      </p:pic>
      <p:pic>
        <p:nvPicPr>
          <p:cNvPr id="59397" name="Picture 5"/>
          <p:cNvPicPr>
            <a:picLocks noChangeAspect="1" noChangeArrowheads="1"/>
          </p:cNvPicPr>
          <p:nvPr/>
        </p:nvPicPr>
        <p:blipFill>
          <a:blip r:embed="rId5" cstate="print"/>
          <a:srcRect l="9459" t="3903" r="9459"/>
          <a:stretch>
            <a:fillRect/>
          </a:stretch>
        </p:blipFill>
        <p:spPr bwMode="auto">
          <a:xfrm>
            <a:off x="6456117" y="5327490"/>
            <a:ext cx="1161179" cy="833857"/>
          </a:xfrm>
          <a:prstGeom prst="rect">
            <a:avLst/>
          </a:prstGeom>
          <a:noFill/>
          <a:ln w="9525">
            <a:noFill/>
            <a:miter lim="800000"/>
            <a:headEnd/>
            <a:tailEnd/>
          </a:ln>
        </p:spPr>
      </p:pic>
      <p:sp>
        <p:nvSpPr>
          <p:cNvPr id="13" name="Right Brace 12"/>
          <p:cNvSpPr/>
          <p:nvPr/>
        </p:nvSpPr>
        <p:spPr bwMode="auto">
          <a:xfrm rot="5400000">
            <a:off x="3044788" y="2816932"/>
            <a:ext cx="216024" cy="475252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4" name="Right Brace 13"/>
          <p:cNvSpPr/>
          <p:nvPr/>
        </p:nvSpPr>
        <p:spPr bwMode="auto">
          <a:xfrm rot="5400000">
            <a:off x="6897216" y="3717032"/>
            <a:ext cx="216024" cy="295232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5" name="Right Brace 14"/>
          <p:cNvSpPr/>
          <p:nvPr/>
        </p:nvSpPr>
        <p:spPr bwMode="auto">
          <a:xfrm rot="5400000">
            <a:off x="8625408" y="4941168"/>
            <a:ext cx="216024" cy="504056"/>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59398" name="Picture 6" descr="C:\Users\msuznjevic\Desktop\photo.jpg"/>
          <p:cNvPicPr>
            <a:picLocks noChangeAspect="1" noChangeArrowheads="1"/>
          </p:cNvPicPr>
          <p:nvPr/>
        </p:nvPicPr>
        <p:blipFill>
          <a:blip r:embed="rId6" cstate="print"/>
          <a:srcRect t="4800" b="14400"/>
          <a:stretch>
            <a:fillRect/>
          </a:stretch>
        </p:blipFill>
        <p:spPr bwMode="auto">
          <a:xfrm>
            <a:off x="4376936" y="3212976"/>
            <a:ext cx="1008112" cy="814556"/>
          </a:xfrm>
          <a:prstGeom prst="rect">
            <a:avLst/>
          </a:prstGeom>
          <a:noFill/>
        </p:spPr>
      </p:pic>
      <p:sp>
        <p:nvSpPr>
          <p:cNvPr id="18" name="TextBox 17"/>
          <p:cNvSpPr txBox="1"/>
          <p:nvPr/>
        </p:nvSpPr>
        <p:spPr>
          <a:xfrm>
            <a:off x="1712640" y="3356992"/>
            <a:ext cx="2188420" cy="461665"/>
          </a:xfrm>
          <a:prstGeom prst="rect">
            <a:avLst/>
          </a:prstGeom>
          <a:noFill/>
        </p:spPr>
        <p:txBody>
          <a:bodyPr wrap="none" rtlCol="0">
            <a:spAutoFit/>
          </a:bodyPr>
          <a:lstStyle/>
          <a:p>
            <a:r>
              <a:rPr lang="en-US" smtClean="0">
                <a:latin typeface="+mn-lt"/>
              </a:rPr>
              <a:t>Player session</a:t>
            </a:r>
            <a:endParaRPr lang="en-US">
              <a:latin typeface="+mn-lt"/>
            </a:endParaRPr>
          </a:p>
        </p:txBody>
      </p:sp>
      <p:sp>
        <p:nvSpPr>
          <p:cNvPr id="19" name="TextBox 18"/>
          <p:cNvSpPr txBox="1"/>
          <p:nvPr/>
        </p:nvSpPr>
        <p:spPr>
          <a:xfrm>
            <a:off x="488504" y="5373216"/>
            <a:ext cx="1622560" cy="830997"/>
          </a:xfrm>
          <a:prstGeom prst="rect">
            <a:avLst/>
          </a:prstGeom>
          <a:noFill/>
        </p:spPr>
        <p:txBody>
          <a:bodyPr wrap="none" rtlCol="0">
            <a:spAutoFit/>
          </a:bodyPr>
          <a:lstStyle/>
          <a:p>
            <a:pPr algn="ctr"/>
            <a:r>
              <a:rPr lang="en-US" smtClean="0">
                <a:latin typeface="+mn-lt"/>
              </a:rPr>
              <a:t>Character </a:t>
            </a:r>
          </a:p>
          <a:p>
            <a:pPr algn="ctr"/>
            <a:r>
              <a:rPr lang="en-US" smtClean="0">
                <a:latin typeface="+mn-lt"/>
              </a:rPr>
              <a:t>session</a:t>
            </a:r>
            <a:endParaRPr lang="en-US">
              <a:latin typeface="+mn-lt"/>
            </a:endParaRPr>
          </a:p>
        </p:txBody>
      </p:sp>
      <p:sp>
        <p:nvSpPr>
          <p:cNvPr id="20" name="Right Brace 19"/>
          <p:cNvSpPr/>
          <p:nvPr/>
        </p:nvSpPr>
        <p:spPr bwMode="auto">
          <a:xfrm rot="16200000">
            <a:off x="4772980" y="152636"/>
            <a:ext cx="216024" cy="820891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Session length	</a:t>
            </a:r>
            <a:endParaRPr lang="en-US" dirty="0"/>
          </a:p>
        </p:txBody>
      </p:sp>
      <p:sp>
        <p:nvSpPr>
          <p:cNvPr id="3" name="Content Placeholder 2"/>
          <p:cNvSpPr>
            <a:spLocks noGrp="1"/>
          </p:cNvSpPr>
          <p:nvPr>
            <p:ph idx="1"/>
          </p:nvPr>
        </p:nvSpPr>
        <p:spPr/>
        <p:txBody>
          <a:bodyPr/>
          <a:lstStyle/>
          <a:p>
            <a:endParaRPr lang="hr-HR"/>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15</a:t>
            </a:fld>
            <a:r>
              <a:rPr lang="en-US" dirty="0" smtClean="0"/>
              <a:t> </a:t>
            </a:r>
            <a:r>
              <a:rPr lang="hr-HR" dirty="0" smtClean="0"/>
              <a:t>/</a:t>
            </a:r>
            <a:r>
              <a:rPr lang="en-US" dirty="0" smtClean="0"/>
              <a:t>30</a:t>
            </a:r>
            <a:endParaRPr lang="en-US" dirty="0"/>
          </a:p>
        </p:txBody>
      </p:sp>
      <p:pic>
        <p:nvPicPr>
          <p:cNvPr id="63491" name="Picture 3" descr="E:\Dokumenti\Dropbox\My Dropbox\Contel\SessionLengths.png"/>
          <p:cNvPicPr>
            <a:picLocks noChangeAspect="1" noChangeArrowheads="1"/>
          </p:cNvPicPr>
          <p:nvPr/>
        </p:nvPicPr>
        <p:blipFill>
          <a:blip r:embed="rId3" cstate="print"/>
          <a:srcRect/>
          <a:stretch>
            <a:fillRect/>
          </a:stretch>
        </p:blipFill>
        <p:spPr bwMode="auto">
          <a:xfrm>
            <a:off x="704528" y="1196752"/>
            <a:ext cx="7920880" cy="52380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Session length</a:t>
            </a:r>
            <a:endParaRPr lang="en-US" dirty="0"/>
          </a:p>
        </p:txBody>
      </p:sp>
      <p:sp>
        <p:nvSpPr>
          <p:cNvPr id="3" name="Content Placeholder 2"/>
          <p:cNvSpPr>
            <a:spLocks noGrp="1"/>
          </p:cNvSpPr>
          <p:nvPr>
            <p:ph idx="1"/>
          </p:nvPr>
        </p:nvSpPr>
        <p:spPr/>
        <p:txBody>
          <a:bodyPr/>
          <a:lstStyle/>
          <a:p>
            <a:r>
              <a:rPr lang="en-US" sz="2400" dirty="0" err="1" smtClean="0"/>
              <a:t>Weibull</a:t>
            </a:r>
            <a:r>
              <a:rPr lang="en-US" sz="2400" dirty="0" smtClean="0"/>
              <a:t> distribution (confirms previous results) </a:t>
            </a:r>
          </a:p>
          <a:p>
            <a:pPr lvl="1"/>
            <a:r>
              <a:rPr lang="en-US" sz="2000" dirty="0" smtClean="0"/>
              <a:t>Significant hourly differences</a:t>
            </a:r>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16</a:t>
            </a:fld>
            <a:r>
              <a:rPr lang="en-US" dirty="0" smtClean="0"/>
              <a:t> </a:t>
            </a:r>
            <a:r>
              <a:rPr lang="hr-HR" dirty="0" smtClean="0"/>
              <a:t>/</a:t>
            </a:r>
            <a:r>
              <a:rPr lang="en-US" dirty="0" smtClean="0"/>
              <a:t>30</a:t>
            </a:r>
            <a:endParaRPr lang="en-US" dirty="0"/>
          </a:p>
        </p:txBody>
      </p:sp>
      <p:pic>
        <p:nvPicPr>
          <p:cNvPr id="64515" name="Picture 3" descr="E:\Dokumenti\Dropbox\My Dropbox\Contel\CDFSessionLength.png"/>
          <p:cNvPicPr>
            <a:picLocks noChangeAspect="1" noChangeArrowheads="1"/>
          </p:cNvPicPr>
          <p:nvPr/>
        </p:nvPicPr>
        <p:blipFill>
          <a:blip r:embed="rId3" cstate="print"/>
          <a:srcRect/>
          <a:stretch>
            <a:fillRect/>
          </a:stretch>
        </p:blipFill>
        <p:spPr bwMode="auto">
          <a:xfrm>
            <a:off x="1424608" y="2075687"/>
            <a:ext cx="6264696" cy="409052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Player number</a:t>
            </a:r>
            <a:endParaRPr lang="en-US" dirty="0"/>
          </a:p>
        </p:txBody>
      </p:sp>
      <p:sp>
        <p:nvSpPr>
          <p:cNvPr id="3" name="Content Placeholder 2"/>
          <p:cNvSpPr>
            <a:spLocks noGrp="1"/>
          </p:cNvSpPr>
          <p:nvPr>
            <p:ph idx="1"/>
          </p:nvPr>
        </p:nvSpPr>
        <p:spPr/>
        <p:txBody>
          <a:bodyPr/>
          <a:lstStyle/>
          <a:p>
            <a:r>
              <a:rPr lang="en-US" sz="2400" dirty="0" smtClean="0"/>
              <a:t>Well covered in related work (using existing datasets)</a:t>
            </a:r>
          </a:p>
          <a:p>
            <a:pPr lvl="1"/>
            <a:r>
              <a:rPr lang="en-US" sz="1800" dirty="0" smtClean="0"/>
              <a:t>Y.-T. Lee, K.-T. Chen, Y.-M. Cheng, and C.-L. Lei, “World of </a:t>
            </a:r>
            <a:r>
              <a:rPr lang="en-US" sz="1800" dirty="0" err="1" smtClean="0"/>
              <a:t>Warcraft</a:t>
            </a:r>
            <a:r>
              <a:rPr lang="en-US" sz="1800" dirty="0" smtClean="0"/>
              <a:t> avatar history dataset,” in Proc. of the second annual ACM conference on Multimedia systems, 2011, pp. 123–128.</a:t>
            </a:r>
          </a:p>
          <a:p>
            <a:pPr lvl="1"/>
            <a:r>
              <a:rPr lang="en-US" sz="1800" dirty="0" smtClean="0"/>
              <a:t>D. Pittman and C. </a:t>
            </a:r>
            <a:r>
              <a:rPr lang="en-US" sz="1800" dirty="0" err="1" smtClean="0"/>
              <a:t>GauthierDickey</a:t>
            </a:r>
            <a:r>
              <a:rPr lang="en-US" sz="1800" dirty="0" smtClean="0"/>
              <a:t>, “A Measurement Study of Virtual Populations in Massively Multiplayer Online Games,” in Proc. of the 6</a:t>
            </a:r>
            <a:r>
              <a:rPr lang="en-US" sz="1800" baseline="30000" dirty="0" smtClean="0"/>
              <a:t>th</a:t>
            </a:r>
            <a:r>
              <a:rPr lang="en-US" sz="1800" dirty="0" smtClean="0"/>
              <a:t> ACM SIGCOMM Workshop on Network and System Support for Games, 2007, pp. 25–30.</a:t>
            </a:r>
          </a:p>
          <a:p>
            <a:pPr lvl="1"/>
            <a:endParaRPr lang="en-US" sz="1800" dirty="0" smtClean="0"/>
          </a:p>
          <a:p>
            <a:r>
              <a:rPr lang="en-US" sz="2200" dirty="0" smtClean="0"/>
              <a:t>Problem: datasets contain character data, no way to extract player based data</a:t>
            </a:r>
          </a:p>
          <a:p>
            <a:endParaRPr lang="en-US" sz="2200" dirty="0" smtClean="0"/>
          </a:p>
          <a:p>
            <a:r>
              <a:rPr lang="en-US" sz="2200" dirty="0" smtClean="0"/>
              <a:t>Simulation of multiple users does not create </a:t>
            </a:r>
            <a:r>
              <a:rPr lang="en-US" sz="2200" b="1" i="1" dirty="0" smtClean="0"/>
              <a:t>player</a:t>
            </a:r>
            <a:r>
              <a:rPr lang="en-US" sz="2200" dirty="0" smtClean="0"/>
              <a:t> session lengths</a:t>
            </a:r>
          </a:p>
          <a:p>
            <a:pPr lvl="1"/>
            <a:endParaRPr lang="en-US" sz="1800" dirty="0" smtClean="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17</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Player number</a:t>
            </a:r>
            <a:endParaRPr lang="en-US" dirty="0"/>
          </a:p>
        </p:txBody>
      </p:sp>
      <p:sp>
        <p:nvSpPr>
          <p:cNvPr id="3" name="Content Placeholder 2"/>
          <p:cNvSpPr>
            <a:spLocks noGrp="1"/>
          </p:cNvSpPr>
          <p:nvPr>
            <p:ph idx="1"/>
          </p:nvPr>
        </p:nvSpPr>
        <p:spPr/>
        <p:txBody>
          <a:bodyPr/>
          <a:lstStyle/>
          <a:p>
            <a:r>
              <a:rPr lang="en-US" sz="2400" dirty="0" smtClean="0"/>
              <a:t>Modeled both arrival and departure processes as Homogenous Poisson Process (HPP)</a:t>
            </a:r>
          </a:p>
          <a:p>
            <a:r>
              <a:rPr lang="en-US" sz="2400" dirty="0" smtClean="0"/>
              <a:t>Rates calculated for each hour, of each day of the week</a:t>
            </a:r>
          </a:p>
          <a:p>
            <a:pPr lvl="1"/>
            <a:r>
              <a:rPr lang="en-US" sz="1800" dirty="0" smtClean="0"/>
              <a:t>Two categories (weekdays and weekends</a:t>
            </a:r>
            <a:r>
              <a:rPr lang="en-US" sz="2000" dirty="0" smtClean="0"/>
              <a:t>)</a:t>
            </a:r>
          </a:p>
          <a:p>
            <a:pPr lvl="1"/>
            <a:endParaRPr lang="en-US" sz="1100" dirty="0" smtClean="0"/>
          </a:p>
          <a:p>
            <a:pPr lvl="1">
              <a:buNone/>
            </a:pPr>
            <a:r>
              <a:rPr lang="en-US" sz="2000" dirty="0" smtClean="0"/>
              <a:t>Pitman  et al. dataset 			Lee et al. dataset</a:t>
            </a:r>
          </a:p>
          <a:p>
            <a:endParaRPr lang="en-US" sz="2400"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18</a:t>
            </a:fld>
            <a:r>
              <a:rPr lang="en-US" dirty="0" smtClean="0"/>
              <a:t> </a:t>
            </a:r>
            <a:r>
              <a:rPr lang="hr-HR" dirty="0" smtClean="0"/>
              <a:t>/</a:t>
            </a:r>
            <a:r>
              <a:rPr lang="en-US" dirty="0" smtClean="0"/>
              <a:t>30</a:t>
            </a:r>
            <a:endParaRPr lang="en-US" dirty="0"/>
          </a:p>
        </p:txBody>
      </p:sp>
      <p:graphicFrame>
        <p:nvGraphicFramePr>
          <p:cNvPr id="9" name="Chart 8"/>
          <p:cNvGraphicFramePr>
            <a:graphicFrameLocks/>
          </p:cNvGraphicFramePr>
          <p:nvPr/>
        </p:nvGraphicFramePr>
        <p:xfrm>
          <a:off x="5169024" y="3212976"/>
          <a:ext cx="4536504"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272480" y="3212976"/>
          <a:ext cx="4808984"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0" y="5589240"/>
          <a:ext cx="9906000" cy="40324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strips(upRight)">
                                      <p:cBhvr>
                                        <p:cTn id="7" dur="500"/>
                                        <p:tgtEl>
                                          <p:spTgt spid="11">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strips(upRight)">
                                      <p:cBhvr>
                                        <p:cTn id="12" dur="500"/>
                                        <p:tgtEl>
                                          <p:spTgt spid="11">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strips(upRight)">
                                      <p:cBhvr>
                                        <p:cTn id="17" dur="500"/>
                                        <p:tgtEl>
                                          <p:spTgt spid="11">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strips(upRight)">
                                      <p:cBhvr>
                                        <p:cTn id="22" dur="500"/>
                                        <p:tgtEl>
                                          <p:spTgt spid="9">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strips(upRight)">
                                      <p:cBhvr>
                                        <p:cTn id="27" dur="500"/>
                                        <p:tgtEl>
                                          <p:spTgt spid="9">
                                            <p:graphicEl>
                                              <a:chart seriesIdx="1"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strips(upRight)">
                                      <p:cBhvr>
                                        <p:cTn id="32" dur="500"/>
                                        <p:tgtEl>
                                          <p:spTgt spid="9">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Graphic spid="11" grpId="0">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Session composition</a:t>
            </a:r>
            <a:endParaRPr lang="hr-HR" dirty="0"/>
          </a:p>
        </p:txBody>
      </p:sp>
      <p:sp>
        <p:nvSpPr>
          <p:cNvPr id="3" name="Content Placeholder 2"/>
          <p:cNvSpPr>
            <a:spLocks noGrp="1"/>
          </p:cNvSpPr>
          <p:nvPr>
            <p:ph idx="1"/>
          </p:nvPr>
        </p:nvSpPr>
        <p:spPr/>
        <p:txBody>
          <a:bodyPr/>
          <a:lstStyle/>
          <a:p>
            <a:r>
              <a:rPr lang="en-US" sz="2400" dirty="0" smtClean="0"/>
              <a:t>Session segment – part of the session containing only player actions of certain type</a:t>
            </a:r>
          </a:p>
          <a:p>
            <a:pPr lvl="1"/>
            <a:r>
              <a:rPr lang="en-US" sz="2000" dirty="0" smtClean="0"/>
              <a:t>Duration</a:t>
            </a:r>
          </a:p>
          <a:p>
            <a:pPr lvl="1"/>
            <a:r>
              <a:rPr lang="en-US" sz="2000" dirty="0" smtClean="0"/>
              <a:t>Probability</a:t>
            </a:r>
          </a:p>
          <a:p>
            <a:pPr lvl="1"/>
            <a:endParaRPr lang="en-US" sz="2000" dirty="0" smtClean="0"/>
          </a:p>
          <a:p>
            <a:pPr lvl="1"/>
            <a:endParaRPr lang="en-US" sz="2000" dirty="0" smtClean="0"/>
          </a:p>
          <a:p>
            <a:endParaRPr lang="en-US" sz="1600" dirty="0" smtClean="0"/>
          </a:p>
          <a:p>
            <a:endParaRPr lang="en-US" sz="1600" dirty="0" smtClean="0"/>
          </a:p>
          <a:p>
            <a:endParaRPr lang="hr-HR" sz="2400" dirty="0"/>
          </a:p>
        </p:txBody>
      </p:sp>
      <p:sp>
        <p:nvSpPr>
          <p:cNvPr id="4" name="Date Placeholder 3"/>
          <p:cNvSpPr>
            <a:spLocks noGrp="1"/>
          </p:cNvSpPr>
          <p:nvPr>
            <p:ph type="dt" sz="half" idx="10"/>
          </p:nvPr>
        </p:nvSpPr>
        <p:spPr>
          <a:xfrm>
            <a:off x="3657600" y="6072336"/>
            <a:ext cx="2590800" cy="381000"/>
          </a:xfrm>
        </p:spPr>
        <p:txBody>
          <a:bodyPr/>
          <a:lstStyle/>
          <a:p>
            <a:pPr>
              <a:defRPr/>
            </a:pPr>
            <a:r>
              <a:rPr lang="en-US" dirty="0" smtClean="0"/>
              <a:t>Ottawa, October 2011</a:t>
            </a:r>
            <a:endParaRPr lang="en-US" dirty="0"/>
          </a:p>
        </p:txBody>
      </p:sp>
      <p:sp>
        <p:nvSpPr>
          <p:cNvPr id="5" name="Slide Number Placeholder 4"/>
          <p:cNvSpPr>
            <a:spLocks noGrp="1"/>
          </p:cNvSpPr>
          <p:nvPr>
            <p:ph type="sldNum" sz="quarter" idx="12"/>
          </p:nvPr>
        </p:nvSpPr>
        <p:spPr>
          <a:xfrm>
            <a:off x="7594600" y="6072336"/>
            <a:ext cx="2063750" cy="381000"/>
          </a:xfrm>
        </p:spPr>
        <p:txBody>
          <a:bodyPr/>
          <a:lstStyle/>
          <a:p>
            <a:pPr algn="r">
              <a:defRPr/>
            </a:pPr>
            <a:fld id="{873F3052-8EAF-45A8-9132-C97D4D6F2608}" type="slidenum">
              <a:rPr lang="en-US" smtClean="0"/>
              <a:pPr algn="r">
                <a:defRPr/>
              </a:pPr>
              <a:t>19</a:t>
            </a:fld>
            <a:r>
              <a:rPr lang="en-US" dirty="0" smtClean="0"/>
              <a:t> </a:t>
            </a:r>
            <a:r>
              <a:rPr lang="hr-HR" dirty="0" smtClean="0"/>
              <a:t>/</a:t>
            </a:r>
            <a:r>
              <a:rPr lang="en-US" dirty="0" smtClean="0"/>
              <a:t>30</a:t>
            </a:r>
            <a:endParaRPr lang="en-US" dirty="0"/>
          </a:p>
        </p:txBody>
      </p:sp>
      <p:sp>
        <p:nvSpPr>
          <p:cNvPr id="6" name="Rectangle 5"/>
          <p:cNvSpPr/>
          <p:nvPr/>
        </p:nvSpPr>
        <p:spPr bwMode="auto">
          <a:xfrm>
            <a:off x="776536" y="3956253"/>
            <a:ext cx="4752528" cy="72008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hr-HR" sz="2000" b="0" i="0" u="none" strike="noStrike" cap="none" normalizeH="0" baseline="0" dirty="0" smtClean="0">
              <a:ln>
                <a:noFill/>
              </a:ln>
              <a:solidFill>
                <a:schemeClr val="tx1"/>
              </a:solidFill>
              <a:effectLst/>
              <a:latin typeface="+mn-lt"/>
            </a:endParaRPr>
          </a:p>
        </p:txBody>
      </p:sp>
      <p:sp>
        <p:nvSpPr>
          <p:cNvPr id="7" name="Rectangle 6"/>
          <p:cNvSpPr/>
          <p:nvPr/>
        </p:nvSpPr>
        <p:spPr bwMode="auto">
          <a:xfrm>
            <a:off x="5529064" y="3956253"/>
            <a:ext cx="2952328" cy="72008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     </a:t>
            </a:r>
            <a:endParaRPr kumimoji="0" lang="hr-HR" sz="2000" b="0" i="0" u="none" strike="noStrike" cap="none" normalizeH="0" baseline="0" dirty="0" smtClean="0">
              <a:ln>
                <a:noFill/>
              </a:ln>
              <a:solidFill>
                <a:schemeClr val="tx1"/>
              </a:solidFill>
              <a:effectLst/>
              <a:latin typeface="+mn-lt"/>
            </a:endParaRPr>
          </a:p>
        </p:txBody>
      </p:sp>
      <p:sp>
        <p:nvSpPr>
          <p:cNvPr id="8" name="Rectangle 7"/>
          <p:cNvSpPr/>
          <p:nvPr/>
        </p:nvSpPr>
        <p:spPr bwMode="auto">
          <a:xfrm>
            <a:off x="8481392" y="3956253"/>
            <a:ext cx="504056" cy="72008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dirty="0" smtClean="0">
              <a:ln>
                <a:noFill/>
              </a:ln>
              <a:solidFill>
                <a:schemeClr val="tx1"/>
              </a:solidFill>
              <a:effectLst/>
              <a:latin typeface="Times New Roman" charset="0"/>
            </a:endParaRPr>
          </a:p>
        </p:txBody>
      </p:sp>
      <p:pic>
        <p:nvPicPr>
          <p:cNvPr id="9" name="Picture 2"/>
          <p:cNvPicPr>
            <a:picLocks noChangeAspect="1" noChangeArrowheads="1"/>
          </p:cNvPicPr>
          <p:nvPr/>
        </p:nvPicPr>
        <p:blipFill>
          <a:blip r:embed="rId3" cstate="print"/>
          <a:srcRect t="3665" b="7329"/>
          <a:stretch>
            <a:fillRect/>
          </a:stretch>
        </p:blipFill>
        <p:spPr bwMode="auto">
          <a:xfrm>
            <a:off x="2472132" y="4938082"/>
            <a:ext cx="1552031" cy="82255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t="15569" b="20759"/>
          <a:stretch>
            <a:fillRect/>
          </a:stretch>
        </p:blipFill>
        <p:spPr bwMode="auto">
          <a:xfrm>
            <a:off x="8237902" y="4926702"/>
            <a:ext cx="1107586" cy="830987"/>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l="9459" t="3903" r="9459"/>
          <a:stretch>
            <a:fillRect/>
          </a:stretch>
        </p:blipFill>
        <p:spPr bwMode="auto">
          <a:xfrm>
            <a:off x="6456117" y="4922826"/>
            <a:ext cx="1161179" cy="833857"/>
          </a:xfrm>
          <a:prstGeom prst="rect">
            <a:avLst/>
          </a:prstGeom>
          <a:noFill/>
          <a:ln w="9525">
            <a:noFill/>
            <a:miter lim="800000"/>
            <a:headEnd/>
            <a:tailEnd/>
          </a:ln>
        </p:spPr>
      </p:pic>
      <p:sp>
        <p:nvSpPr>
          <p:cNvPr id="12" name="Right Brace 11"/>
          <p:cNvSpPr/>
          <p:nvPr/>
        </p:nvSpPr>
        <p:spPr bwMode="auto">
          <a:xfrm rot="5400000">
            <a:off x="3044788" y="2412268"/>
            <a:ext cx="216024" cy="475252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3" name="Right Brace 12"/>
          <p:cNvSpPr/>
          <p:nvPr/>
        </p:nvSpPr>
        <p:spPr bwMode="auto">
          <a:xfrm rot="5400000">
            <a:off x="6897216" y="3312368"/>
            <a:ext cx="216024" cy="295232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4" name="Right Brace 13"/>
          <p:cNvSpPr/>
          <p:nvPr/>
        </p:nvSpPr>
        <p:spPr bwMode="auto">
          <a:xfrm rot="5400000">
            <a:off x="8625408" y="4536504"/>
            <a:ext cx="216024" cy="504056"/>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cxnSp>
        <p:nvCxnSpPr>
          <p:cNvPr id="16" name="Straight Connector 15"/>
          <p:cNvCxnSpPr/>
          <p:nvPr/>
        </p:nvCxnSpPr>
        <p:spPr bwMode="auto">
          <a:xfrm>
            <a:off x="2072680" y="3816424"/>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3440832" y="3789040"/>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5529064" y="3816424"/>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617296" y="3789040"/>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25" name="TextBox 24"/>
          <p:cNvSpPr txBox="1"/>
          <p:nvPr/>
        </p:nvSpPr>
        <p:spPr>
          <a:xfrm>
            <a:off x="848544" y="4104456"/>
            <a:ext cx="8208912" cy="400110"/>
          </a:xfrm>
          <a:prstGeom prst="rect">
            <a:avLst/>
          </a:prstGeom>
          <a:noFill/>
        </p:spPr>
        <p:txBody>
          <a:bodyPr wrap="square" rtlCol="0" anchor="ctr">
            <a:spAutoFit/>
          </a:bodyPr>
          <a:lstStyle/>
          <a:p>
            <a:r>
              <a:rPr lang="en-US" sz="2000" dirty="0" smtClean="0">
                <a:latin typeface="+mn-lt"/>
              </a:rPr>
              <a:t>Questing      Trading         </a:t>
            </a:r>
            <a:r>
              <a:rPr lang="en-US" sz="2000" dirty="0" err="1" smtClean="0">
                <a:latin typeface="+mn-lt"/>
              </a:rPr>
              <a:t>PvP</a:t>
            </a:r>
            <a:r>
              <a:rPr lang="en-US" sz="2000" dirty="0" smtClean="0">
                <a:latin typeface="+mn-lt"/>
              </a:rPr>
              <a:t> Combat           Questing              Trading</a:t>
            </a:r>
            <a:endParaRPr lang="hr-HR" sz="2000" dirty="0">
              <a:latin typeface="+mn-lt"/>
            </a:endParaRPr>
          </a:p>
        </p:txBody>
      </p:sp>
      <p:sp>
        <p:nvSpPr>
          <p:cNvPr id="26" name="Right Brace 25"/>
          <p:cNvSpPr/>
          <p:nvPr/>
        </p:nvSpPr>
        <p:spPr bwMode="auto">
          <a:xfrm rot="16200000">
            <a:off x="1316596" y="3060340"/>
            <a:ext cx="216024" cy="1296144"/>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27" name="Right Brace 26"/>
          <p:cNvSpPr/>
          <p:nvPr/>
        </p:nvSpPr>
        <p:spPr bwMode="auto">
          <a:xfrm rot="16200000">
            <a:off x="2648744" y="3024336"/>
            <a:ext cx="216024" cy="136815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28" name="Right Brace 27"/>
          <p:cNvSpPr/>
          <p:nvPr/>
        </p:nvSpPr>
        <p:spPr bwMode="auto">
          <a:xfrm rot="16200000">
            <a:off x="4376936" y="2664296"/>
            <a:ext cx="216024" cy="208823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30" name="Right Brace 29"/>
          <p:cNvSpPr/>
          <p:nvPr/>
        </p:nvSpPr>
        <p:spPr bwMode="auto">
          <a:xfrm rot="16200000">
            <a:off x="6465168" y="2664296"/>
            <a:ext cx="216024" cy="208823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31" name="Right Brace 30"/>
          <p:cNvSpPr/>
          <p:nvPr/>
        </p:nvSpPr>
        <p:spPr bwMode="auto">
          <a:xfrm rot="16200000">
            <a:off x="8193360" y="3024336"/>
            <a:ext cx="216024" cy="136815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cxnSp>
        <p:nvCxnSpPr>
          <p:cNvPr id="32" name="Straight Connector 31"/>
          <p:cNvCxnSpPr/>
          <p:nvPr/>
        </p:nvCxnSpPr>
        <p:spPr bwMode="auto">
          <a:xfrm>
            <a:off x="776536" y="3744416"/>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8985448" y="3744416"/>
            <a:ext cx="0" cy="1008112"/>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34" name="TextBox 33"/>
          <p:cNvSpPr txBox="1"/>
          <p:nvPr/>
        </p:nvSpPr>
        <p:spPr>
          <a:xfrm>
            <a:off x="3224808" y="3024336"/>
            <a:ext cx="3168352" cy="461665"/>
          </a:xfrm>
          <a:prstGeom prst="rect">
            <a:avLst/>
          </a:prstGeom>
          <a:noFill/>
        </p:spPr>
        <p:txBody>
          <a:bodyPr wrap="square" rtlCol="0">
            <a:spAutoFit/>
          </a:bodyPr>
          <a:lstStyle/>
          <a:p>
            <a:r>
              <a:rPr lang="en-US" dirty="0" smtClean="0">
                <a:latin typeface="+mn-lt"/>
              </a:rPr>
              <a:t>Session segments</a:t>
            </a:r>
            <a:endParaRPr lang="hr-H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10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10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10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1000"/>
                                        <p:tgtEl>
                                          <p:spTgt spid="24"/>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10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1000"/>
                                        <p:tgtEl>
                                          <p:spTgt spid="33"/>
                                        </p:tgtEl>
                                      </p:cBhvr>
                                    </p:animEffect>
                                  </p:childTnLst>
                                </p:cTn>
                              </p:par>
                              <p:par>
                                <p:cTn id="26" presetID="1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slide(fromBottom)">
                                      <p:cBhvr>
                                        <p:cTn id="28" dur="500"/>
                                        <p:tgtEl>
                                          <p:spTgt spid="3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lide(fromBottom)">
                                      <p:cBhvr>
                                        <p:cTn id="31" dur="500"/>
                                        <p:tgtEl>
                                          <p:spTgt spid="3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slide(fromBottom)">
                                      <p:cBhvr>
                                        <p:cTn id="34" dur="500"/>
                                        <p:tgtEl>
                                          <p:spTgt spid="3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lide(fromBottom)">
                                      <p:cBhvr>
                                        <p:cTn id="37" dur="500"/>
                                        <p:tgtEl>
                                          <p:spTgt spid="2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lide(fromBottom)">
                                      <p:cBhvr>
                                        <p:cTn id="40" dur="500"/>
                                        <p:tgtEl>
                                          <p:spTgt spid="2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lide(fromBottom)">
                                      <p:cBhvr>
                                        <p:cTn id="43" dur="500"/>
                                        <p:tgtEl>
                                          <p:spTgt spid="2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slide(fromBottom)">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30" grpId="0" animBg="1"/>
      <p:bldP spid="31"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endParaRPr lang="hr-HR" dirty="0"/>
          </a:p>
        </p:txBody>
      </p:sp>
      <p:sp>
        <p:nvSpPr>
          <p:cNvPr id="4" name="Date Placeholder 3"/>
          <p:cNvSpPr>
            <a:spLocks noGrp="1"/>
          </p:cNvSpPr>
          <p:nvPr>
            <p:ph type="dt" sz="half" idx="10"/>
          </p:nvPr>
        </p:nvSpPr>
        <p:spPr/>
        <p:txBody>
          <a:bodyPr/>
          <a:lstStyle/>
          <a:p>
            <a:pPr>
              <a:defRPr/>
            </a:pPr>
            <a:r>
              <a:rPr lang="en-US" smtClean="0"/>
              <a:t>Napoli, June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a:t>
            </a:fld>
            <a:r>
              <a:rPr lang="en-US" dirty="0" smtClean="0"/>
              <a:t> </a:t>
            </a:r>
            <a:r>
              <a:rPr lang="hr-HR" dirty="0" smtClean="0"/>
              <a:t>/</a:t>
            </a:r>
            <a:r>
              <a:rPr lang="en-US" dirty="0" smtClean="0"/>
              <a:t>30</a:t>
            </a:r>
            <a:endParaRPr lang="en-US" dirty="0"/>
          </a:p>
        </p:txBody>
      </p:sp>
      <p:pic>
        <p:nvPicPr>
          <p:cNvPr id="59396" name="Picture 4" descr="http://www.wallchan.com/images/sandbox/1305892210-dragons-world-of-warcraft-sindragosa-wallpaper.jpg"/>
          <p:cNvPicPr>
            <a:picLocks noChangeAspect="1" noChangeArrowheads="1"/>
          </p:cNvPicPr>
          <p:nvPr/>
        </p:nvPicPr>
        <p:blipFill>
          <a:blip r:embed="rId3" cstate="print"/>
          <a:srcRect/>
          <a:stretch>
            <a:fillRect/>
          </a:stretch>
        </p:blipFill>
        <p:spPr bwMode="auto">
          <a:xfrm>
            <a:off x="-735632" y="0"/>
            <a:ext cx="10904644" cy="6858000"/>
          </a:xfrm>
          <a:prstGeom prst="rect">
            <a:avLst/>
          </a:prstGeom>
          <a:noFill/>
        </p:spPr>
      </p:pic>
      <p:pic>
        <p:nvPicPr>
          <p:cNvPr id="74755" name="Picture 3" descr="C:\Users\msuznjevic\Desktop\Additional_Instances.jpg"/>
          <p:cNvPicPr>
            <a:picLocks noChangeAspect="1" noChangeArrowheads="1"/>
          </p:cNvPicPr>
          <p:nvPr/>
        </p:nvPicPr>
        <p:blipFill>
          <a:blip r:embed="rId4" cstate="print"/>
          <a:srcRect/>
          <a:stretch>
            <a:fillRect/>
          </a:stretch>
        </p:blipFill>
        <p:spPr bwMode="auto">
          <a:xfrm>
            <a:off x="2072680" y="2564904"/>
            <a:ext cx="5591297"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ox(in)">
                                      <p:cBhvr>
                                        <p:cTn id="7"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Segment duration goodness of fit</a:t>
            </a:r>
            <a:endParaRPr lang="en-US" dirty="0"/>
          </a:p>
        </p:txBody>
      </p:sp>
      <p:sp>
        <p:nvSpPr>
          <p:cNvPr id="3" name="Content Placeholder 2"/>
          <p:cNvSpPr>
            <a:spLocks noGrp="1"/>
          </p:cNvSpPr>
          <p:nvPr>
            <p:ph idx="1"/>
          </p:nvPr>
        </p:nvSpPr>
        <p:spPr/>
        <p:txBody>
          <a:bodyPr/>
          <a:lstStyle/>
          <a:p>
            <a:r>
              <a:rPr lang="en-US" sz="2400" dirty="0" smtClean="0"/>
              <a:t>Session segment duration for every hour of the day</a:t>
            </a:r>
            <a:endParaRPr lang="en-US" sz="2000" dirty="0" smtClean="0"/>
          </a:p>
          <a:p>
            <a:pPr lvl="1"/>
            <a:r>
              <a:rPr lang="en-US" sz="2000" dirty="0" smtClean="0"/>
              <a:t>Raiding – hour specific models</a:t>
            </a:r>
          </a:p>
          <a:p>
            <a:pPr lvl="1"/>
            <a:r>
              <a:rPr lang="en-US" sz="2000" dirty="0" smtClean="0"/>
              <a:t>Other categories – 1 model for whole day</a:t>
            </a:r>
            <a:endParaRPr lang="en-US" sz="1600" dirty="0" smtClean="0"/>
          </a:p>
          <a:p>
            <a:r>
              <a:rPr lang="en-US" sz="2400" dirty="0" smtClean="0"/>
              <a:t>Underlying distribution determined through Maximum Likelihood Estimation (</a:t>
            </a:r>
            <a:r>
              <a:rPr lang="en-US" sz="2400" dirty="0" err="1" smtClean="0"/>
              <a:t>MiniTab</a:t>
            </a:r>
            <a:r>
              <a:rPr lang="en-US" sz="2400" dirty="0" smtClean="0"/>
              <a:t>)</a:t>
            </a:r>
          </a:p>
          <a:p>
            <a:endParaRPr lang="en-US" sz="2400" dirty="0" smtClean="0"/>
          </a:p>
        </p:txBody>
      </p:sp>
      <p:sp>
        <p:nvSpPr>
          <p:cNvPr id="4" name="Date Placeholder 3"/>
          <p:cNvSpPr>
            <a:spLocks noGrp="1"/>
          </p:cNvSpPr>
          <p:nvPr>
            <p:ph type="dt" sz="half" idx="10"/>
          </p:nvPr>
        </p:nvSpPr>
        <p:spPr/>
        <p:txBody>
          <a:bodyPr/>
          <a:lstStyle/>
          <a:p>
            <a:pPr>
              <a:defRPr/>
            </a:pPr>
            <a:r>
              <a:rPr lang="en-US" dirty="0"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20</a:t>
            </a:fld>
            <a:r>
              <a:rPr lang="en-US" dirty="0" smtClean="0"/>
              <a:t> </a:t>
            </a:r>
            <a:r>
              <a:rPr lang="hr-HR" dirty="0" smtClean="0"/>
              <a:t>/</a:t>
            </a:r>
            <a:r>
              <a:rPr lang="en-US" dirty="0" smtClean="0"/>
              <a:t>30</a:t>
            </a:r>
            <a:endParaRPr lang="en-US" dirty="0"/>
          </a:p>
        </p:txBody>
      </p:sp>
      <p:graphicFrame>
        <p:nvGraphicFramePr>
          <p:cNvPr id="8" name="Table 7"/>
          <p:cNvGraphicFramePr>
            <a:graphicFrameLocks noGrp="1"/>
          </p:cNvGraphicFramePr>
          <p:nvPr/>
        </p:nvGraphicFramePr>
        <p:xfrm>
          <a:off x="920552" y="3284984"/>
          <a:ext cx="3528392" cy="1693545"/>
        </p:xfrm>
        <a:graphic>
          <a:graphicData uri="http://schemas.openxmlformats.org/drawingml/2006/table">
            <a:tbl>
              <a:tblPr/>
              <a:tblGrid>
                <a:gridCol w="1764196"/>
                <a:gridCol w="1764196"/>
              </a:tblGrid>
              <a:tr h="220163">
                <a:tc>
                  <a:txBody>
                    <a:bodyPr/>
                    <a:lstStyle/>
                    <a:p>
                      <a:pPr algn="ctr" rtl="0" fontAlgn="t"/>
                      <a:r>
                        <a:rPr lang="en-US" sz="1800" b="0" i="0" u="none" strike="noStrike" noProof="0" dirty="0" smtClean="0">
                          <a:solidFill>
                            <a:srgbClr val="000000"/>
                          </a:solidFill>
                          <a:latin typeface="Arial CE"/>
                        </a:rPr>
                        <a:t>Category</a:t>
                      </a:r>
                      <a:endParaRPr lang="en-US" sz="1800" b="0" i="0" u="none" strike="noStrike" noProof="0" dirty="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Fit</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a:txBody>
                    <a:bodyPr/>
                    <a:lstStyle/>
                    <a:p>
                      <a:pPr algn="ctr" rtl="0" fontAlgn="t"/>
                      <a:r>
                        <a:rPr lang="en-US" sz="1800" b="0" i="0" u="none" strike="noStrike" noProof="0">
                          <a:solidFill>
                            <a:srgbClr val="000000"/>
                          </a:solidFill>
                          <a:latin typeface="Arial CE"/>
                        </a:rPr>
                        <a:t>Trading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a:txBody>
                    <a:bodyPr/>
                    <a:lstStyle/>
                    <a:p>
                      <a:pPr algn="ctr" rtl="0" fontAlgn="t"/>
                      <a:r>
                        <a:rPr lang="en-US" sz="1800" b="0" i="0" u="none" strike="noStrike" noProof="0">
                          <a:solidFill>
                            <a:srgbClr val="000000"/>
                          </a:solidFill>
                          <a:latin typeface="Arial CE"/>
                        </a:rPr>
                        <a:t>Questing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a:txBody>
                    <a:bodyPr/>
                    <a:lstStyle/>
                    <a:p>
                      <a:pPr algn="ctr" rtl="0" fontAlgn="t"/>
                      <a:r>
                        <a:rPr lang="en-US" sz="1800" b="0" i="0" u="none" strike="noStrike" noProof="0">
                          <a:solidFill>
                            <a:srgbClr val="000000"/>
                          </a:solidFill>
                          <a:latin typeface="Arial CE"/>
                        </a:rPr>
                        <a:t>PvP Combat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a:txBody>
                    <a:bodyPr/>
                    <a:lstStyle/>
                    <a:p>
                      <a:pPr algn="ctr" rtl="0" fontAlgn="t"/>
                      <a:r>
                        <a:rPr lang="en-US" sz="1800" b="0" i="0" u="none" strike="noStrike" noProof="0">
                          <a:solidFill>
                            <a:srgbClr val="000000"/>
                          </a:solidFill>
                          <a:latin typeface="Arial CE"/>
                        </a:rPr>
                        <a:t>Dungeons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dirty="0">
                          <a:solidFill>
                            <a:srgbClr val="000000"/>
                          </a:solidFill>
                          <a:latin typeface="Arial CE"/>
                        </a:rPr>
                        <a:t>Largest Extreme Value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5025008" y="3284984"/>
          <a:ext cx="4032447" cy="2838450"/>
        </p:xfrm>
        <a:graphic>
          <a:graphicData uri="http://schemas.openxmlformats.org/drawingml/2006/table">
            <a:tbl>
              <a:tblPr/>
              <a:tblGrid>
                <a:gridCol w="1344149"/>
                <a:gridCol w="1344149"/>
                <a:gridCol w="1344149"/>
              </a:tblGrid>
              <a:tr h="220163">
                <a:tc gridSpan="3">
                  <a:txBody>
                    <a:bodyPr/>
                    <a:lstStyle/>
                    <a:p>
                      <a:pPr algn="ctr" rtl="0" fontAlgn="t"/>
                      <a:r>
                        <a:rPr lang="en-US" sz="1800" b="0" i="0" u="none" strike="noStrike" noProof="0" smtClean="0">
                          <a:solidFill>
                            <a:srgbClr val="000000"/>
                          </a:solidFill>
                          <a:latin typeface="Arial CE"/>
                        </a:rPr>
                        <a:t>Raiding</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n-US" sz="1800" b="0" i="0" u="none" strike="noStrike" dirty="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t"/>
                      <a:endParaRPr lang="en-US" sz="1800" b="0" i="0" u="none" strike="noStrike" dirty="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a:txBody>
                    <a:bodyPr/>
                    <a:lstStyle/>
                    <a:p>
                      <a:pPr algn="ctr" rtl="0" fontAlgn="t"/>
                      <a:r>
                        <a:rPr lang="en-US" sz="1800" b="0" i="0" u="none" strike="noStrike" noProof="0" smtClean="0">
                          <a:solidFill>
                            <a:srgbClr val="000000"/>
                          </a:solidFill>
                          <a:latin typeface="Arial CE"/>
                        </a:rPr>
                        <a:t>Hour</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Data</a:t>
                      </a:r>
                      <a:r>
                        <a:rPr lang="en-US" sz="1800" b="0" i="0" u="none" strike="noStrike" baseline="0" noProof="0" smtClean="0">
                          <a:solidFill>
                            <a:srgbClr val="000000"/>
                          </a:solidFill>
                          <a:latin typeface="Arial CE"/>
                        </a:rPr>
                        <a:t> portion</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Fit</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rowSpan="2">
                  <a:txBody>
                    <a:bodyPr/>
                    <a:lstStyle/>
                    <a:p>
                      <a:pPr algn="ctr" rtl="0" fontAlgn="t"/>
                      <a:r>
                        <a:rPr lang="en-US" sz="1800" b="0" i="0" u="none" strike="noStrike" noProof="0" smtClean="0">
                          <a:solidFill>
                            <a:srgbClr val="000000"/>
                          </a:solidFill>
                          <a:latin typeface="Arial CE"/>
                        </a:rPr>
                        <a:t>18-19</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42%</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vMerge="1">
                  <a:txBody>
                    <a:bodyPr/>
                    <a:lstStyle/>
                    <a:p>
                      <a:pPr algn="ctr" rtl="0" fontAlgn="t"/>
                      <a:endParaRPr lang="en-US" sz="1800" b="0" i="0" u="none" strike="noStrike" dirty="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58%</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3">
                <a:tc rowSpan="2">
                  <a:txBody>
                    <a:bodyPr/>
                    <a:lstStyle/>
                    <a:p>
                      <a:pPr algn="ctr" rtl="0" fontAlgn="t"/>
                      <a:r>
                        <a:rPr lang="en-US" sz="1800" b="0" i="0" u="none" strike="noStrike" noProof="0" smtClean="0">
                          <a:solidFill>
                            <a:srgbClr val="000000"/>
                          </a:solidFill>
                          <a:latin typeface="Arial CE"/>
                        </a:rPr>
                        <a:t>19-20</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44%</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a:solidFill>
                            <a:srgbClr val="000000"/>
                          </a:solidFill>
                          <a:latin typeface="Arial CE"/>
                        </a:rPr>
                        <a:t>Weibull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vMerge="1">
                  <a:txBody>
                    <a:bodyPr/>
                    <a:lstStyle/>
                    <a:p>
                      <a:pPr algn="ctr" rtl="0" fontAlgn="t"/>
                      <a:endParaRPr lang="en-US" sz="1800" b="0" i="0" u="none" strike="noStrike" dirty="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56%</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Lognormal</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rowSpan="2">
                  <a:txBody>
                    <a:bodyPr/>
                    <a:lstStyle/>
                    <a:p>
                      <a:pPr algn="ctr" rtl="0" fontAlgn="t"/>
                      <a:r>
                        <a:rPr lang="en-US" sz="1800" b="0" i="0" u="none" strike="noStrike" noProof="0" smtClean="0">
                          <a:solidFill>
                            <a:srgbClr val="000000"/>
                          </a:solidFill>
                          <a:latin typeface="Arial CE"/>
                        </a:rPr>
                        <a:t>20-21</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42%</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Weibull</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vMerge="1">
                  <a:txBody>
                    <a:bodyPr/>
                    <a:lstStyle/>
                    <a:p>
                      <a:pPr algn="ctr" rtl="0" fontAlgn="t"/>
                      <a:endParaRPr lang="en-US" sz="1800" b="0" i="0" u="none" strike="noStrike" dirty="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58%</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Lognormal</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a:txBody>
                    <a:bodyPr/>
                    <a:lstStyle/>
                    <a:p>
                      <a:pPr algn="ctr" rtl="0" fontAlgn="t"/>
                      <a:r>
                        <a:rPr lang="en-US" sz="1800" b="0" i="0" u="none" strike="noStrike" noProof="0" smtClean="0">
                          <a:solidFill>
                            <a:srgbClr val="000000"/>
                          </a:solidFill>
                          <a:latin typeface="Arial CE"/>
                        </a:rPr>
                        <a:t>21-22</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100%</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smtClean="0">
                          <a:solidFill>
                            <a:srgbClr val="000000"/>
                          </a:solidFill>
                          <a:latin typeface="Arial CE"/>
                        </a:rPr>
                        <a:t>Weibull</a:t>
                      </a:r>
                      <a:endParaRPr lang="en-US" sz="1800" b="0" i="0" u="none" strike="noStrike" noProof="0">
                        <a:solidFill>
                          <a:srgbClr val="000000"/>
                        </a:solidFill>
                        <a:latin typeface="Arial C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616">
                <a:tc>
                  <a:txBody>
                    <a:bodyPr/>
                    <a:lstStyle/>
                    <a:p>
                      <a:pPr algn="ctr" rtl="0" fontAlgn="t"/>
                      <a:r>
                        <a:rPr lang="en-US" sz="1800" b="0" i="0" u="none" strike="noStrike" noProof="0" smtClean="0">
                          <a:solidFill>
                            <a:srgbClr val="000000"/>
                          </a:solidFill>
                          <a:latin typeface="Arial CE"/>
                        </a:rPr>
                        <a:t>22-18</a:t>
                      </a:r>
                      <a:endParaRPr lang="en-US" sz="1800" b="0" i="0" u="none" strike="noStrike" noProof="0">
                        <a:solidFill>
                          <a:srgbClr val="000000"/>
                        </a:solidFill>
                        <a:latin typeface="Arial CE"/>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noProof="0" smtClean="0">
                          <a:solidFill>
                            <a:srgbClr val="000000"/>
                          </a:solidFill>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800" b="0" i="0" u="none" strike="noStrike" noProof="0" dirty="0" err="1" smtClean="0">
                          <a:solidFill>
                            <a:srgbClr val="000000"/>
                          </a:solidFill>
                          <a:latin typeface="+mn-lt"/>
                        </a:rPr>
                        <a:t>Weibull</a:t>
                      </a:r>
                      <a:endParaRPr lang="en-US" sz="1800" b="0" i="0" u="none" strike="noStrike" noProof="0"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Segment duration goodness of fit</a:t>
            </a:r>
            <a:endParaRPr lang="en-US" dirty="0"/>
          </a:p>
        </p:txBody>
      </p:sp>
      <p:sp>
        <p:nvSpPr>
          <p:cNvPr id="3" name="Content Placeholder 2"/>
          <p:cNvSpPr>
            <a:spLocks noGrp="1"/>
          </p:cNvSpPr>
          <p:nvPr>
            <p:ph idx="1"/>
          </p:nvPr>
        </p:nvSpPr>
        <p:spPr/>
        <p:txBody>
          <a:bodyPr/>
          <a:lstStyle/>
          <a:p>
            <a:r>
              <a:rPr lang="en-US" dirty="0" smtClean="0"/>
              <a:t>Questing, Trading, and </a:t>
            </a:r>
            <a:r>
              <a:rPr lang="en-US" dirty="0" err="1" smtClean="0"/>
              <a:t>PvP</a:t>
            </a:r>
            <a:r>
              <a:rPr lang="en-US" dirty="0" smtClean="0"/>
              <a:t> combat</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21</a:t>
            </a:fld>
            <a:r>
              <a:rPr lang="en-US" dirty="0" smtClean="0"/>
              <a:t> </a:t>
            </a:r>
            <a:r>
              <a:rPr lang="hr-HR" dirty="0" smtClean="0"/>
              <a:t>/</a:t>
            </a:r>
            <a:r>
              <a:rPr lang="en-US" dirty="0" smtClean="0"/>
              <a:t>30</a:t>
            </a:r>
            <a:endParaRPr lang="en-US" dirty="0"/>
          </a:p>
        </p:txBody>
      </p:sp>
      <p:pic>
        <p:nvPicPr>
          <p:cNvPr id="111619" name="Picture 3" descr="E:\Dokumenti\Dropbox\My Dropbox\Contel\FitsOfQTP.png"/>
          <p:cNvPicPr>
            <a:picLocks noChangeAspect="1" noChangeArrowheads="1"/>
          </p:cNvPicPr>
          <p:nvPr/>
        </p:nvPicPr>
        <p:blipFill>
          <a:blip r:embed="rId3" cstate="print"/>
          <a:srcRect/>
          <a:stretch>
            <a:fillRect/>
          </a:stretch>
        </p:blipFill>
        <p:spPr bwMode="auto">
          <a:xfrm>
            <a:off x="1568624" y="1746980"/>
            <a:ext cx="6552728" cy="449033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Dokumenti\Dropbox\My Dropbox\Doktorat\Figures\QQPlotDungeonsSegmentLength.png"/>
          <p:cNvPicPr>
            <a:picLocks noChangeAspect="1" noChangeArrowheads="1"/>
          </p:cNvPicPr>
          <p:nvPr/>
        </p:nvPicPr>
        <p:blipFill>
          <a:blip r:embed="rId3" cstate="print"/>
          <a:srcRect/>
          <a:stretch>
            <a:fillRect/>
          </a:stretch>
        </p:blipFill>
        <p:spPr bwMode="auto">
          <a:xfrm>
            <a:off x="1496616" y="1556792"/>
            <a:ext cx="6414121" cy="4810590"/>
          </a:xfrm>
          <a:prstGeom prst="rect">
            <a:avLst/>
          </a:prstGeom>
          <a:noFill/>
        </p:spPr>
      </p:pic>
      <p:sp>
        <p:nvSpPr>
          <p:cNvPr id="2" name="Title 1"/>
          <p:cNvSpPr>
            <a:spLocks noGrp="1"/>
          </p:cNvSpPr>
          <p:nvPr>
            <p:ph type="title"/>
          </p:nvPr>
        </p:nvSpPr>
        <p:spPr/>
        <p:txBody>
          <a:bodyPr/>
          <a:lstStyle/>
          <a:p>
            <a:r>
              <a:rPr lang="en-US" dirty="0" smtClean="0"/>
              <a:t>Results – Segment duration goodness of fit</a:t>
            </a:r>
            <a:endParaRPr lang="en-US" dirty="0"/>
          </a:p>
        </p:txBody>
      </p:sp>
      <p:sp>
        <p:nvSpPr>
          <p:cNvPr id="3" name="Content Placeholder 2"/>
          <p:cNvSpPr>
            <a:spLocks noGrp="1"/>
          </p:cNvSpPr>
          <p:nvPr>
            <p:ph idx="1"/>
          </p:nvPr>
        </p:nvSpPr>
        <p:spPr/>
        <p:txBody>
          <a:bodyPr/>
          <a:lstStyle/>
          <a:p>
            <a:r>
              <a:rPr lang="en-US" dirty="0" smtClean="0"/>
              <a:t>Dungeons</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22</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E:\Dokumenti\Dropbox\My Dropbox\Doktorat\Figures\RaidingFitsSessionSegmentLength.png"/>
          <p:cNvPicPr>
            <a:picLocks noChangeAspect="1" noChangeArrowheads="1"/>
          </p:cNvPicPr>
          <p:nvPr/>
        </p:nvPicPr>
        <p:blipFill>
          <a:blip r:embed="rId3" cstate="print"/>
          <a:srcRect/>
          <a:stretch>
            <a:fillRect/>
          </a:stretch>
        </p:blipFill>
        <p:spPr bwMode="auto">
          <a:xfrm>
            <a:off x="1182637" y="1484784"/>
            <a:ext cx="7370763" cy="4835525"/>
          </a:xfrm>
          <a:prstGeom prst="rect">
            <a:avLst/>
          </a:prstGeom>
          <a:noFill/>
        </p:spPr>
      </p:pic>
      <p:sp>
        <p:nvSpPr>
          <p:cNvPr id="2" name="Title 1"/>
          <p:cNvSpPr>
            <a:spLocks noGrp="1"/>
          </p:cNvSpPr>
          <p:nvPr>
            <p:ph type="title"/>
          </p:nvPr>
        </p:nvSpPr>
        <p:spPr/>
        <p:txBody>
          <a:bodyPr/>
          <a:lstStyle/>
          <a:p>
            <a:r>
              <a:rPr lang="en-US" dirty="0" smtClean="0"/>
              <a:t>Results – Segment duration </a:t>
            </a:r>
            <a:r>
              <a:rPr lang="en-US" dirty="0" err="1" smtClean="0"/>
              <a:t>goodnes</a:t>
            </a:r>
            <a:r>
              <a:rPr lang="hr-HR" dirty="0" smtClean="0"/>
              <a:t>s</a:t>
            </a:r>
            <a:r>
              <a:rPr lang="en-US" dirty="0" smtClean="0"/>
              <a:t> of fit</a:t>
            </a:r>
            <a:endParaRPr lang="hr-HR" dirty="0"/>
          </a:p>
        </p:txBody>
      </p:sp>
      <p:sp>
        <p:nvSpPr>
          <p:cNvPr id="3" name="Content Placeholder 2"/>
          <p:cNvSpPr>
            <a:spLocks noGrp="1"/>
          </p:cNvSpPr>
          <p:nvPr>
            <p:ph idx="1"/>
          </p:nvPr>
        </p:nvSpPr>
        <p:spPr/>
        <p:txBody>
          <a:bodyPr/>
          <a:lstStyle/>
          <a:p>
            <a:r>
              <a:rPr lang="en-US" dirty="0" smtClean="0"/>
              <a:t>Raiding</a:t>
            </a:r>
            <a:endParaRPr lang="hr-HR"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23</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 – Segment probability</a:t>
            </a:r>
            <a:endParaRPr lang="en-US"/>
          </a:p>
        </p:txBody>
      </p:sp>
      <p:sp>
        <p:nvSpPr>
          <p:cNvPr id="4" name="Date Placeholder 3"/>
          <p:cNvSpPr>
            <a:spLocks noGrp="1"/>
          </p:cNvSpPr>
          <p:nvPr>
            <p:ph type="dt" sz="half" idx="10"/>
          </p:nvPr>
        </p:nvSpPr>
        <p:spPr/>
        <p:txBody>
          <a:bodyPr/>
          <a:lstStyle/>
          <a:p>
            <a:pPr>
              <a:defRPr/>
            </a:pPr>
            <a:r>
              <a:rPr lang="en-US" smtClean="0"/>
              <a:t>Ottawa, October 2011</a:t>
            </a:r>
            <a:endParaRPr lang="en-US"/>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24</a:t>
            </a:fld>
            <a:r>
              <a:rPr lang="en-US" smtClean="0"/>
              <a:t> /30</a:t>
            </a:r>
            <a:endParaRPr lang="en-US"/>
          </a:p>
        </p:txBody>
      </p:sp>
      <p:pic>
        <p:nvPicPr>
          <p:cNvPr id="113666" name="Picture 2" descr="E:\Dokumenti\Dropbox\My Dropbox\Contel\Frequency.png"/>
          <p:cNvPicPr>
            <a:picLocks noGrp="1" noChangeAspect="1" noChangeArrowheads="1"/>
          </p:cNvPicPr>
          <p:nvPr>
            <p:ph idx="1"/>
          </p:nvPr>
        </p:nvPicPr>
        <p:blipFill>
          <a:blip r:embed="rId3" cstate="print"/>
          <a:srcRect r="31644"/>
          <a:stretch>
            <a:fillRect/>
          </a:stretch>
        </p:blipFill>
        <p:spPr bwMode="auto">
          <a:xfrm>
            <a:off x="470493" y="1219200"/>
            <a:ext cx="7938891" cy="5162128"/>
          </a:xfrm>
          <a:prstGeom prst="rect">
            <a:avLst/>
          </a:prstGeom>
          <a:noFill/>
        </p:spPr>
      </p:pic>
      <p:sp>
        <p:nvSpPr>
          <p:cNvPr id="7" name="TextBox 6"/>
          <p:cNvSpPr txBox="1"/>
          <p:nvPr/>
        </p:nvSpPr>
        <p:spPr>
          <a:xfrm rot="684258">
            <a:off x="3656856" y="2636912"/>
            <a:ext cx="1512168" cy="461665"/>
          </a:xfrm>
          <a:prstGeom prst="rect">
            <a:avLst/>
          </a:prstGeom>
          <a:noFill/>
        </p:spPr>
        <p:txBody>
          <a:bodyPr wrap="square" rtlCol="0">
            <a:spAutoFit/>
          </a:bodyPr>
          <a:lstStyle/>
          <a:p>
            <a:r>
              <a:rPr lang="en-US" dirty="0" smtClean="0">
                <a:latin typeface="+mn-lt"/>
              </a:rPr>
              <a:t>Questing</a:t>
            </a:r>
            <a:endParaRPr lang="en-US" dirty="0">
              <a:latin typeface="+mn-lt"/>
            </a:endParaRPr>
          </a:p>
        </p:txBody>
      </p:sp>
      <p:sp>
        <p:nvSpPr>
          <p:cNvPr id="8" name="Rectangle 7"/>
          <p:cNvSpPr/>
          <p:nvPr/>
        </p:nvSpPr>
        <p:spPr>
          <a:xfrm>
            <a:off x="2864768" y="1556792"/>
            <a:ext cx="1218410" cy="461665"/>
          </a:xfrm>
          <a:prstGeom prst="rect">
            <a:avLst/>
          </a:prstGeom>
        </p:spPr>
        <p:txBody>
          <a:bodyPr wrap="none">
            <a:spAutoFit/>
          </a:bodyPr>
          <a:lstStyle/>
          <a:p>
            <a:r>
              <a:rPr lang="en-US" dirty="0" smtClean="0">
                <a:latin typeface="+mn-lt"/>
              </a:rPr>
              <a:t>Trading</a:t>
            </a:r>
            <a:endParaRPr lang="en-US" dirty="0">
              <a:latin typeface="+mn-lt"/>
            </a:endParaRPr>
          </a:p>
        </p:txBody>
      </p:sp>
      <p:sp>
        <p:nvSpPr>
          <p:cNvPr id="9" name="TextBox 8"/>
          <p:cNvSpPr txBox="1"/>
          <p:nvPr/>
        </p:nvSpPr>
        <p:spPr>
          <a:xfrm>
            <a:off x="2792760" y="3501008"/>
            <a:ext cx="1872208" cy="461665"/>
          </a:xfrm>
          <a:prstGeom prst="rect">
            <a:avLst/>
          </a:prstGeom>
          <a:noFill/>
        </p:spPr>
        <p:txBody>
          <a:bodyPr wrap="square" rtlCol="0">
            <a:spAutoFit/>
          </a:bodyPr>
          <a:lstStyle/>
          <a:p>
            <a:r>
              <a:rPr lang="en-US" dirty="0" err="1" smtClean="0">
                <a:latin typeface="+mn-lt"/>
              </a:rPr>
              <a:t>PvP</a:t>
            </a:r>
            <a:r>
              <a:rPr lang="en-US" dirty="0" smtClean="0">
                <a:latin typeface="+mn-lt"/>
              </a:rPr>
              <a:t> combat</a:t>
            </a:r>
            <a:endParaRPr lang="en-US" dirty="0">
              <a:latin typeface="+mn-lt"/>
            </a:endParaRPr>
          </a:p>
        </p:txBody>
      </p:sp>
      <p:sp>
        <p:nvSpPr>
          <p:cNvPr id="10" name="TextBox 9"/>
          <p:cNvSpPr txBox="1"/>
          <p:nvPr/>
        </p:nvSpPr>
        <p:spPr>
          <a:xfrm rot="21075299">
            <a:off x="5365329" y="4358580"/>
            <a:ext cx="1872208" cy="830997"/>
          </a:xfrm>
          <a:prstGeom prst="rect">
            <a:avLst/>
          </a:prstGeom>
          <a:noFill/>
        </p:spPr>
        <p:txBody>
          <a:bodyPr wrap="square" rtlCol="0">
            <a:spAutoFit/>
          </a:bodyPr>
          <a:lstStyle/>
          <a:p>
            <a:r>
              <a:rPr lang="en-US" dirty="0" smtClean="0">
                <a:latin typeface="+mn-lt"/>
              </a:rPr>
              <a:t>Raiding</a:t>
            </a:r>
          </a:p>
          <a:p>
            <a:endParaRPr lang="en-US" dirty="0">
              <a:latin typeface="+mn-lt"/>
            </a:endParaRPr>
          </a:p>
        </p:txBody>
      </p:sp>
      <p:sp>
        <p:nvSpPr>
          <p:cNvPr id="11" name="TextBox 10"/>
          <p:cNvSpPr txBox="1"/>
          <p:nvPr/>
        </p:nvSpPr>
        <p:spPr>
          <a:xfrm rot="21424034">
            <a:off x="2668776" y="4556472"/>
            <a:ext cx="1872208" cy="830997"/>
          </a:xfrm>
          <a:prstGeom prst="rect">
            <a:avLst/>
          </a:prstGeom>
          <a:noFill/>
        </p:spPr>
        <p:txBody>
          <a:bodyPr wrap="square" rtlCol="0">
            <a:spAutoFit/>
          </a:bodyPr>
          <a:lstStyle/>
          <a:p>
            <a:r>
              <a:rPr lang="en-US" dirty="0" smtClean="0">
                <a:latin typeface="+mn-lt"/>
              </a:rPr>
              <a:t>Dungeons</a:t>
            </a:r>
          </a:p>
          <a:p>
            <a:endParaRPr lang="en-US"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Segment probability</a:t>
            </a:r>
            <a:br>
              <a:rPr lang="en-US" dirty="0" smtClean="0"/>
            </a:br>
            <a:r>
              <a:rPr lang="en-US" dirty="0" smtClean="0"/>
              <a:t>models</a:t>
            </a:r>
            <a:endParaRPr lang="en-US" dirty="0"/>
          </a:p>
        </p:txBody>
      </p:sp>
      <p:sp>
        <p:nvSpPr>
          <p:cNvPr id="3" name="Content Placeholder 2"/>
          <p:cNvSpPr>
            <a:spLocks noGrp="1"/>
          </p:cNvSpPr>
          <p:nvPr>
            <p:ph idx="1"/>
          </p:nvPr>
        </p:nvSpPr>
        <p:spPr/>
        <p:txBody>
          <a:bodyPr/>
          <a:lstStyle/>
          <a:p>
            <a:r>
              <a:rPr lang="en-US" sz="2400" dirty="0" smtClean="0"/>
              <a:t>1</a:t>
            </a:r>
            <a:r>
              <a:rPr lang="en-US" sz="2400" baseline="30000" dirty="0" smtClean="0"/>
              <a:t>st</a:t>
            </a:r>
            <a:r>
              <a:rPr lang="en-US" sz="2400" dirty="0" smtClean="0"/>
              <a:t> order Markov chain for each hour of the day</a:t>
            </a:r>
            <a:endParaRPr lang="en-US" sz="2400"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25</a:t>
            </a:fld>
            <a:r>
              <a:rPr lang="en-US" dirty="0" smtClean="0"/>
              <a:t> </a:t>
            </a:r>
            <a:r>
              <a:rPr lang="hr-HR" dirty="0" smtClean="0"/>
              <a:t>/</a:t>
            </a:r>
            <a:r>
              <a:rPr lang="en-US" dirty="0" smtClean="0"/>
              <a:t>30</a:t>
            </a:r>
            <a:endParaRPr lang="en-US" dirty="0"/>
          </a:p>
        </p:txBody>
      </p:sp>
      <p:pic>
        <p:nvPicPr>
          <p:cNvPr id="114691" name="Picture 3" descr="E:\Dokumenti\Dropbox\My Dropbox\Contel\MarkovChain2100.png"/>
          <p:cNvPicPr>
            <a:picLocks noChangeAspect="1" noChangeArrowheads="1"/>
          </p:cNvPicPr>
          <p:nvPr/>
        </p:nvPicPr>
        <p:blipFill>
          <a:blip r:embed="rId3" cstate="print"/>
          <a:srcRect/>
          <a:stretch>
            <a:fillRect/>
          </a:stretch>
        </p:blipFill>
        <p:spPr bwMode="auto">
          <a:xfrm>
            <a:off x="2150989" y="1804293"/>
            <a:ext cx="5178275" cy="436101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sz="2400" dirty="0" smtClean="0"/>
              <a:t>Player behavior simulator</a:t>
            </a:r>
          </a:p>
          <a:p>
            <a:endParaRPr lang="en-US" sz="2400" dirty="0" smtClean="0"/>
          </a:p>
          <a:p>
            <a:r>
              <a:rPr lang="en-US" sz="2400" dirty="0" smtClean="0"/>
              <a:t>Service independent</a:t>
            </a:r>
          </a:p>
          <a:p>
            <a:endParaRPr lang="en-US" sz="2400" dirty="0" smtClean="0"/>
          </a:p>
          <a:p>
            <a:r>
              <a:rPr lang="en-US" sz="2400" dirty="0" smtClean="0"/>
              <a:t>Input</a:t>
            </a:r>
          </a:p>
          <a:p>
            <a:pPr lvl="1"/>
            <a:r>
              <a:rPr lang="en-US" sz="2000" dirty="0" smtClean="0"/>
              <a:t> XML files containing full service definition</a:t>
            </a:r>
          </a:p>
          <a:p>
            <a:endParaRPr lang="en-US" sz="2400" dirty="0" smtClean="0"/>
          </a:p>
          <a:p>
            <a:r>
              <a:rPr lang="en-US" sz="2400" dirty="0" smtClean="0"/>
              <a:t>Output</a:t>
            </a:r>
          </a:p>
          <a:p>
            <a:pPr lvl="1"/>
            <a:r>
              <a:rPr lang="en-US" sz="2000" dirty="0" smtClean="0"/>
              <a:t>Dynamic graph</a:t>
            </a:r>
          </a:p>
          <a:p>
            <a:pPr lvl="1"/>
            <a:r>
              <a:rPr lang="en-US" sz="2000" dirty="0" smtClean="0"/>
              <a:t>Concurrent notification of all newly created session segment</a:t>
            </a:r>
          </a:p>
          <a:p>
            <a:pPr lvl="1"/>
            <a:r>
              <a:rPr lang="en-US" sz="2000" dirty="0" smtClean="0"/>
              <a:t>3 log files describing the simulation </a:t>
            </a:r>
          </a:p>
          <a:p>
            <a:pPr lvl="1"/>
            <a:endParaRPr lang="en-US" sz="2000"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26</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Implementation</a:t>
            </a:r>
            <a:r>
              <a:rPr lang="hr-HR" dirty="0" smtClean="0"/>
              <a:t> - GUI</a:t>
            </a:r>
            <a:endParaRPr lang="hr-HR"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27</a:t>
            </a:fld>
            <a:r>
              <a:rPr lang="en-US" dirty="0" smtClean="0"/>
              <a:t> </a:t>
            </a:r>
            <a:r>
              <a:rPr lang="hr-HR" dirty="0" smtClean="0"/>
              <a:t>/</a:t>
            </a:r>
            <a:r>
              <a:rPr lang="en-US" dirty="0" smtClean="0"/>
              <a:t>30</a:t>
            </a:r>
            <a:endParaRPr lang="en-US"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742950" y="1356783"/>
            <a:ext cx="8420100" cy="4677833"/>
          </a:xfrm>
          <a:prstGeom prst="rect">
            <a:avLst/>
          </a:prstGeom>
          <a:noFill/>
          <a:ln w="9525">
            <a:noFill/>
            <a:miter lim="800000"/>
            <a:headEnd/>
            <a:tailEnd/>
          </a:ln>
        </p:spPr>
      </p:pic>
      <p:sp>
        <p:nvSpPr>
          <p:cNvPr id="8" name="Rounded Rectangle 7"/>
          <p:cNvSpPr/>
          <p:nvPr/>
        </p:nvSpPr>
        <p:spPr bwMode="auto">
          <a:xfrm>
            <a:off x="848544" y="2708920"/>
            <a:ext cx="1224136" cy="2736304"/>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9" name="Rounded Rectangle 8"/>
          <p:cNvSpPr/>
          <p:nvPr/>
        </p:nvSpPr>
        <p:spPr bwMode="auto">
          <a:xfrm>
            <a:off x="2720752" y="1772816"/>
            <a:ext cx="6552728" cy="3168352"/>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0" name="Rounded Rectangle 9"/>
          <p:cNvSpPr/>
          <p:nvPr/>
        </p:nvSpPr>
        <p:spPr bwMode="auto">
          <a:xfrm>
            <a:off x="2432720" y="4941168"/>
            <a:ext cx="6777136" cy="576064"/>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1" name="Rounded Rectangle 10"/>
          <p:cNvSpPr/>
          <p:nvPr/>
        </p:nvSpPr>
        <p:spPr bwMode="auto">
          <a:xfrm>
            <a:off x="3944888" y="5517232"/>
            <a:ext cx="3744416" cy="36004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
        <p:nvSpPr>
          <p:cNvPr id="12" name="Rounded Rectangle 11"/>
          <p:cNvSpPr/>
          <p:nvPr/>
        </p:nvSpPr>
        <p:spPr bwMode="auto">
          <a:xfrm>
            <a:off x="848544" y="1772816"/>
            <a:ext cx="1656184" cy="864096"/>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 Testing</a:t>
            </a:r>
            <a:endParaRPr lang="hr-HR" dirty="0"/>
          </a:p>
        </p:txBody>
      </p:sp>
      <p:sp>
        <p:nvSpPr>
          <p:cNvPr id="3" name="Content Placeholder 2"/>
          <p:cNvSpPr>
            <a:spLocks noGrp="1"/>
          </p:cNvSpPr>
          <p:nvPr>
            <p:ph idx="1"/>
          </p:nvPr>
        </p:nvSpPr>
        <p:spPr/>
        <p:txBody>
          <a:bodyPr/>
          <a:lstStyle/>
          <a:p>
            <a:endParaRPr lang="hr-HR"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28</a:t>
            </a:fld>
            <a:r>
              <a:rPr lang="en-US" dirty="0" smtClean="0"/>
              <a:t> </a:t>
            </a:r>
            <a:r>
              <a:rPr lang="hr-HR" dirty="0" smtClean="0"/>
              <a:t>/</a:t>
            </a:r>
            <a:r>
              <a:rPr lang="en-US" dirty="0" smtClean="0"/>
              <a:t>30</a:t>
            </a:r>
            <a:endParaRPr lang="en-US" dirty="0"/>
          </a:p>
        </p:txBody>
      </p:sp>
      <p:pic>
        <p:nvPicPr>
          <p:cNvPr id="72705" name="Picture 1" descr="E:\Dokumenti\Dropbox\My Dropbox\Contel\SimulationVSMeasurementsActionCategoryShares.png"/>
          <p:cNvPicPr>
            <a:picLocks noChangeAspect="1" noChangeArrowheads="1"/>
          </p:cNvPicPr>
          <p:nvPr/>
        </p:nvPicPr>
        <p:blipFill>
          <a:blip r:embed="rId3" cstate="print"/>
          <a:srcRect/>
          <a:stretch>
            <a:fillRect/>
          </a:stretch>
        </p:blipFill>
        <p:spPr bwMode="auto">
          <a:xfrm>
            <a:off x="344488" y="1124744"/>
            <a:ext cx="8308429" cy="519099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hr-HR" dirty="0"/>
          </a:p>
        </p:txBody>
      </p:sp>
      <p:sp>
        <p:nvSpPr>
          <p:cNvPr id="3" name="Content Placeholder 2"/>
          <p:cNvSpPr>
            <a:spLocks noGrp="1"/>
          </p:cNvSpPr>
          <p:nvPr>
            <p:ph idx="1"/>
          </p:nvPr>
        </p:nvSpPr>
        <p:spPr/>
        <p:txBody>
          <a:bodyPr/>
          <a:lstStyle/>
          <a:p>
            <a:r>
              <a:rPr lang="en-US" sz="2000" dirty="0" smtClean="0"/>
              <a:t>We investigated player behavior in MMORPGs in order to better understand, predict and simulate load on the MMORPG system</a:t>
            </a:r>
          </a:p>
          <a:p>
            <a:endParaRPr lang="en-US" sz="1600" dirty="0" smtClean="0"/>
          </a:p>
          <a:p>
            <a:r>
              <a:rPr lang="en-US" sz="2000" dirty="0" smtClean="0"/>
              <a:t> We created player behavior model</a:t>
            </a:r>
          </a:p>
          <a:p>
            <a:pPr lvl="1"/>
            <a:r>
              <a:rPr lang="en-US" sz="1800" dirty="0" smtClean="0"/>
              <a:t>Session length</a:t>
            </a:r>
          </a:p>
          <a:p>
            <a:pPr lvl="1"/>
            <a:r>
              <a:rPr lang="en-US" sz="1800" dirty="0" smtClean="0"/>
              <a:t>Player number</a:t>
            </a:r>
          </a:p>
          <a:p>
            <a:pPr lvl="1"/>
            <a:r>
              <a:rPr lang="en-US" sz="1800" dirty="0" smtClean="0"/>
              <a:t>Session composition</a:t>
            </a:r>
          </a:p>
          <a:p>
            <a:pPr lvl="1"/>
            <a:r>
              <a:rPr lang="en-US" sz="1800" dirty="0" smtClean="0"/>
              <a:t>Model implemented in Player behavior simulator</a:t>
            </a:r>
          </a:p>
          <a:p>
            <a:endParaRPr lang="en-US" sz="1600" dirty="0" smtClean="0"/>
          </a:p>
          <a:p>
            <a:r>
              <a:rPr lang="en-US" sz="2000" dirty="0" smtClean="0"/>
              <a:t>Results enable</a:t>
            </a:r>
          </a:p>
          <a:p>
            <a:pPr lvl="1"/>
            <a:r>
              <a:rPr lang="en-US" sz="1600" dirty="0" smtClean="0"/>
              <a:t>Better infrastructure planning and optimization</a:t>
            </a:r>
          </a:p>
          <a:p>
            <a:pPr lvl="1"/>
            <a:r>
              <a:rPr lang="en-US" sz="1600" dirty="0" smtClean="0"/>
              <a:t>Churn analysis</a:t>
            </a:r>
          </a:p>
          <a:p>
            <a:pPr lvl="1"/>
            <a:r>
              <a:rPr lang="en-US" sz="1600" dirty="0" smtClean="0"/>
              <a:t>Input for other tools</a:t>
            </a:r>
          </a:p>
          <a:p>
            <a:pPr lvl="1"/>
            <a:endParaRPr lang="en-US" sz="1600" dirty="0" smtClean="0"/>
          </a:p>
          <a:p>
            <a:r>
              <a:rPr lang="en-US" sz="2000" dirty="0" smtClean="0"/>
              <a:t>Future work – behavior aware traffic generator </a:t>
            </a:r>
          </a:p>
          <a:p>
            <a:pPr lvl="1"/>
            <a:endParaRPr lang="en-US" sz="1600" dirty="0" smtClean="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29</a:t>
            </a:fld>
            <a:r>
              <a:rPr lang="en-US" dirty="0" smtClean="0"/>
              <a:t> </a:t>
            </a:r>
            <a:r>
              <a:rPr lang="hr-HR" dirty="0" smtClean="0"/>
              <a:t>/</a:t>
            </a:r>
            <a:r>
              <a:rPr lang="en-US" dirty="0" smtClean="0"/>
              <a:t>30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sz="2400" dirty="0" smtClean="0"/>
              <a:t>How does player behavior affect load (both </a:t>
            </a:r>
            <a:r>
              <a:rPr lang="en-US" sz="2400" b="1" i="1" dirty="0" smtClean="0"/>
              <a:t>network</a:t>
            </a:r>
            <a:r>
              <a:rPr lang="en-US" sz="2400" dirty="0" smtClean="0"/>
              <a:t> and server)?</a:t>
            </a:r>
          </a:p>
          <a:p>
            <a:endParaRPr lang="en-US" sz="1600" dirty="0" smtClean="0"/>
          </a:p>
          <a:p>
            <a:r>
              <a:rPr lang="en-US" sz="2400" dirty="0" smtClean="0"/>
              <a:t>We study and model player behavior</a:t>
            </a:r>
          </a:p>
          <a:p>
            <a:pPr lvl="1"/>
            <a:r>
              <a:rPr lang="en-US" sz="1800" dirty="0" smtClean="0"/>
              <a:t>Session length</a:t>
            </a:r>
          </a:p>
          <a:p>
            <a:pPr lvl="1"/>
            <a:r>
              <a:rPr lang="en-US" sz="1800" dirty="0" smtClean="0"/>
              <a:t>Number of player on a server</a:t>
            </a:r>
          </a:p>
          <a:p>
            <a:pPr lvl="1"/>
            <a:r>
              <a:rPr lang="en-US" sz="1800" b="1" i="1" dirty="0" smtClean="0"/>
              <a:t>Session composition</a:t>
            </a:r>
            <a:r>
              <a:rPr lang="en-US" sz="1800" dirty="0" smtClean="0"/>
              <a:t> (what exactly players do during a session)</a:t>
            </a:r>
          </a:p>
          <a:p>
            <a:endParaRPr lang="en-US" sz="1600" dirty="0" smtClean="0"/>
          </a:p>
          <a:p>
            <a:r>
              <a:rPr lang="en-US" sz="2400" dirty="0" smtClean="0"/>
              <a:t>Model implementation in Player behavior simulator (Java)</a:t>
            </a:r>
          </a:p>
          <a:p>
            <a:endParaRPr lang="en-US" sz="1600" dirty="0" smtClean="0"/>
          </a:p>
          <a:p>
            <a:r>
              <a:rPr lang="en-US" sz="2400" dirty="0" smtClean="0"/>
              <a:t>Results enable:</a:t>
            </a:r>
          </a:p>
          <a:p>
            <a:pPr lvl="1"/>
            <a:r>
              <a:rPr lang="en-US" sz="1800" dirty="0" smtClean="0"/>
              <a:t>Better infrastructure planning and optimization</a:t>
            </a:r>
          </a:p>
          <a:p>
            <a:pPr lvl="1"/>
            <a:r>
              <a:rPr lang="en-US" sz="1800" dirty="0" smtClean="0"/>
              <a:t>Churn analysis</a:t>
            </a:r>
          </a:p>
          <a:p>
            <a:pPr lvl="1"/>
            <a:r>
              <a:rPr lang="en-US" sz="1800" dirty="0" smtClean="0"/>
              <a:t>Input for other tools</a:t>
            </a:r>
          </a:p>
          <a:p>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3</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30</a:t>
            </a:fld>
            <a:r>
              <a:rPr lang="en-US" dirty="0" smtClean="0"/>
              <a:t> </a:t>
            </a:r>
            <a:r>
              <a:rPr lang="hr-HR" dirty="0" smtClean="0"/>
              <a:t>/</a:t>
            </a:r>
            <a:r>
              <a:rPr lang="en-US" dirty="0" smtClean="0"/>
              <a:t>30</a:t>
            </a:r>
            <a:endParaRPr lang="en-US" dirty="0"/>
          </a:p>
        </p:txBody>
      </p:sp>
      <p:pic>
        <p:nvPicPr>
          <p:cNvPr id="6" name="Picture 2" descr="C:\Users\msuznjevic\Desktop\sindragosafkbig.jpg"/>
          <p:cNvPicPr>
            <a:picLocks noChangeAspect="1" noChangeArrowheads="1"/>
          </p:cNvPicPr>
          <p:nvPr/>
        </p:nvPicPr>
        <p:blipFill>
          <a:blip r:embed="rId3" cstate="print"/>
          <a:srcRect/>
          <a:stretch>
            <a:fillRect/>
          </a:stretch>
        </p:blipFill>
        <p:spPr bwMode="auto">
          <a:xfrm>
            <a:off x="0" y="0"/>
            <a:ext cx="11001672" cy="68760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sz="2400" dirty="0" smtClean="0"/>
              <a:t>Massively Multiplayer Online Role-Paying Game (MMORPG)</a:t>
            </a:r>
          </a:p>
          <a:p>
            <a:pPr lvl="1"/>
            <a:r>
              <a:rPr lang="en-US" sz="1800" dirty="0" smtClean="0"/>
              <a:t>Players assume the role of a character (in a persistent virtual world) and take control over many of that character's actions</a:t>
            </a:r>
          </a:p>
          <a:p>
            <a:endParaRPr lang="en-US" sz="1600" dirty="0" smtClean="0"/>
          </a:p>
          <a:p>
            <a:r>
              <a:rPr lang="en-US" sz="2400" dirty="0" smtClean="0"/>
              <a:t>Numbers constantly increasing</a:t>
            </a:r>
          </a:p>
          <a:p>
            <a:pPr lvl="1"/>
            <a:r>
              <a:rPr lang="en-US" sz="1800" dirty="0" smtClean="0"/>
              <a:t>460 MMORPGs active / in development (mmorpg.com)</a:t>
            </a:r>
          </a:p>
          <a:p>
            <a:pPr lvl="1"/>
            <a:r>
              <a:rPr lang="en-US" sz="1800" dirty="0" smtClean="0"/>
              <a:t>54 million MMO players in USA alone (</a:t>
            </a:r>
            <a:r>
              <a:rPr lang="en-US" sz="1800" dirty="0" err="1" smtClean="0"/>
              <a:t>NewZoo</a:t>
            </a:r>
            <a:r>
              <a:rPr lang="en-US" sz="1800" dirty="0" smtClean="0"/>
              <a:t>)</a:t>
            </a:r>
          </a:p>
          <a:p>
            <a:endParaRPr lang="en-US" sz="1600" dirty="0" smtClean="0"/>
          </a:p>
          <a:p>
            <a:r>
              <a:rPr lang="en-US" sz="2400" dirty="0" smtClean="0"/>
              <a:t>Business models</a:t>
            </a:r>
          </a:p>
          <a:p>
            <a:pPr lvl="1"/>
            <a:r>
              <a:rPr lang="en-US" sz="1800" dirty="0" smtClean="0"/>
              <a:t>Subscription based</a:t>
            </a:r>
          </a:p>
          <a:p>
            <a:pPr lvl="1"/>
            <a:r>
              <a:rPr lang="en-US" sz="1800" dirty="0" smtClean="0"/>
              <a:t>Selling content updates</a:t>
            </a:r>
          </a:p>
          <a:p>
            <a:pPr lvl="1"/>
            <a:r>
              <a:rPr lang="en-US" sz="1800" b="1" i="1" dirty="0" smtClean="0"/>
              <a:t>Selling virtual items (micro transactions)</a:t>
            </a:r>
          </a:p>
          <a:p>
            <a:endParaRPr lang="en-US" sz="20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4</a:t>
            </a:fld>
            <a:r>
              <a:rPr lang="en-US" dirty="0" smtClean="0"/>
              <a:t> </a:t>
            </a:r>
            <a:r>
              <a:rPr lang="hr-HR" dirty="0" smtClean="0"/>
              <a:t>/</a:t>
            </a:r>
            <a:r>
              <a:rPr lang="en-US" dirty="0" smtClean="0"/>
              <a:t>30</a:t>
            </a:r>
            <a:endParaRPr lang="en-US" dirty="0"/>
          </a:p>
        </p:txBody>
      </p:sp>
      <p:pic>
        <p:nvPicPr>
          <p:cNvPr id="11" name="Picture 3"/>
          <p:cNvPicPr>
            <a:picLocks noChangeAspect="1" noChangeArrowheads="1"/>
          </p:cNvPicPr>
          <p:nvPr/>
        </p:nvPicPr>
        <p:blipFill>
          <a:blip r:embed="rId3" cstate="print"/>
          <a:srcRect t="19200" b="19200"/>
          <a:stretch>
            <a:fillRect/>
          </a:stretch>
        </p:blipFill>
        <p:spPr bwMode="auto">
          <a:xfrm>
            <a:off x="7041232" y="5085184"/>
            <a:ext cx="2520280" cy="1034996"/>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t="19600" b="27600"/>
          <a:stretch>
            <a:fillRect/>
          </a:stretch>
        </p:blipFill>
        <p:spPr bwMode="auto">
          <a:xfrm>
            <a:off x="7113240" y="4005064"/>
            <a:ext cx="2350907" cy="930968"/>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7257256" y="2708920"/>
            <a:ext cx="1944216" cy="1292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Player behavior</a:t>
            </a:r>
            <a:endParaRPr lang="en-US" dirty="0"/>
          </a:p>
        </p:txBody>
      </p:sp>
      <p:sp>
        <p:nvSpPr>
          <p:cNvPr id="3" name="Content Placeholder 2"/>
          <p:cNvSpPr>
            <a:spLocks noGrp="1"/>
          </p:cNvSpPr>
          <p:nvPr>
            <p:ph idx="1"/>
          </p:nvPr>
        </p:nvSpPr>
        <p:spPr/>
        <p:txBody>
          <a:bodyPr/>
          <a:lstStyle/>
          <a:p>
            <a:r>
              <a:rPr lang="en-US" sz="2400" dirty="0" smtClean="0"/>
              <a:t>Session lengths – OK</a:t>
            </a:r>
          </a:p>
          <a:p>
            <a:r>
              <a:rPr lang="en-US" sz="2400" dirty="0" smtClean="0"/>
              <a:t>Number of players – OK</a:t>
            </a:r>
          </a:p>
          <a:p>
            <a:r>
              <a:rPr lang="en-US" sz="2400" dirty="0" smtClean="0"/>
              <a:t>Session composition - ?</a:t>
            </a:r>
          </a:p>
          <a:p>
            <a:endParaRPr lang="en-US" sz="1600" dirty="0" smtClean="0"/>
          </a:p>
          <a:p>
            <a:r>
              <a:rPr lang="en-US" sz="2400" dirty="0" smtClean="0"/>
              <a:t>How to measure what exactly players do in MMORPG?</a:t>
            </a:r>
          </a:p>
          <a:p>
            <a:pPr lvl="1"/>
            <a:r>
              <a:rPr lang="en-US" sz="2000" dirty="0" smtClean="0"/>
              <a:t>Many possible (inter)actions </a:t>
            </a:r>
          </a:p>
          <a:p>
            <a:pPr lvl="1"/>
            <a:r>
              <a:rPr lang="en-US" sz="2000" dirty="0" smtClean="0"/>
              <a:t>Vast virtual worlds</a:t>
            </a:r>
          </a:p>
          <a:p>
            <a:endParaRPr lang="en-US" sz="1800" dirty="0" smtClean="0"/>
          </a:p>
          <a:p>
            <a:r>
              <a:rPr lang="en-US" sz="2400" dirty="0" smtClean="0"/>
              <a:t>Classification (grouping) of possible situations in virtual world </a:t>
            </a:r>
          </a:p>
          <a:p>
            <a:pPr lvl="1"/>
            <a:r>
              <a:rPr lang="en-US" sz="1800" dirty="0" smtClean="0"/>
              <a:t>Needs to be generally applicable </a:t>
            </a:r>
          </a:p>
          <a:p>
            <a:pPr lvl="1"/>
            <a:r>
              <a:rPr lang="en-US" sz="1800" dirty="0" smtClean="0"/>
              <a:t>Take into account both player input and surroundings</a:t>
            </a:r>
          </a:p>
          <a:p>
            <a:pPr lvl="1"/>
            <a:r>
              <a:rPr lang="en-US" sz="1800" dirty="0" smtClean="0"/>
              <a:t>Meaningful in relation to game design</a:t>
            </a:r>
            <a:endParaRPr lang="en-US" sz="1800"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5</a:t>
            </a:fld>
            <a:r>
              <a:rPr lang="en-US" dirty="0" smtClean="0"/>
              <a:t> </a:t>
            </a:r>
            <a:r>
              <a:rPr lang="hr-HR" dirty="0" smtClean="0"/>
              <a:t>/</a:t>
            </a:r>
            <a:r>
              <a:rPr lang="en-US" dirty="0" smtClean="0"/>
              <a:t>30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Questing</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6</a:t>
            </a:fld>
            <a:r>
              <a:rPr lang="en-US" dirty="0" smtClean="0"/>
              <a:t> </a:t>
            </a:r>
            <a:r>
              <a:rPr lang="hr-HR" dirty="0" smtClean="0"/>
              <a:t>/</a:t>
            </a:r>
            <a:r>
              <a:rPr lang="en-US" dirty="0" smtClean="0"/>
              <a:t>30</a:t>
            </a:r>
            <a:endParaRPr lang="en-US" dirty="0"/>
          </a:p>
        </p:txBody>
      </p:sp>
      <p:pic>
        <p:nvPicPr>
          <p:cNvPr id="59396" name="Picture 4" descr="E:\Dokumenti\Dropbox\My Dropbox\Screenshot\WoWScrnShot_050811_230913.png"/>
          <p:cNvPicPr>
            <a:picLocks noChangeAspect="1" noChangeArrowheads="1"/>
          </p:cNvPicPr>
          <p:nvPr/>
        </p:nvPicPr>
        <p:blipFill>
          <a:blip r:embed="rId3" cstate="print"/>
          <a:srcRect/>
          <a:stretch>
            <a:fillRect/>
          </a:stretch>
        </p:blipFill>
        <p:spPr bwMode="auto">
          <a:xfrm>
            <a:off x="5385048" y="1268761"/>
            <a:ext cx="3917235" cy="2448272"/>
          </a:xfrm>
          <a:prstGeom prst="rect">
            <a:avLst/>
          </a:prstGeom>
          <a:noFill/>
        </p:spPr>
      </p:pic>
      <p:graphicFrame>
        <p:nvGraphicFramePr>
          <p:cNvPr id="17" name="Chart 16"/>
          <p:cNvGraphicFramePr>
            <a:graphicFrameLocks/>
          </p:cNvGraphicFramePr>
          <p:nvPr/>
        </p:nvGraphicFramePr>
        <p:xfrm>
          <a:off x="0" y="1052736"/>
          <a:ext cx="6537176" cy="5525713"/>
        </p:xfrm>
        <a:graphic>
          <a:graphicData uri="http://schemas.openxmlformats.org/drawingml/2006/chart">
            <c:chart xmlns:c="http://schemas.openxmlformats.org/drawingml/2006/chart" xmlns:r="http://schemas.openxmlformats.org/officeDocument/2006/relationships" r:id="rId4"/>
          </a:graphicData>
        </a:graphic>
      </p:graphicFrame>
      <p:pic>
        <p:nvPicPr>
          <p:cNvPr id="59400" name="Picture 8" descr="C:\Users\msuznjevic\Desktop\QuestRift.jpg"/>
          <p:cNvPicPr>
            <a:picLocks noChangeAspect="1" noChangeArrowheads="1"/>
          </p:cNvPicPr>
          <p:nvPr/>
        </p:nvPicPr>
        <p:blipFill>
          <a:blip r:embed="rId5" cstate="print"/>
          <a:srcRect r="6857"/>
          <a:stretch>
            <a:fillRect/>
          </a:stretch>
        </p:blipFill>
        <p:spPr bwMode="auto">
          <a:xfrm>
            <a:off x="5385048" y="1268761"/>
            <a:ext cx="3890018" cy="2456158"/>
          </a:xfrm>
          <a:prstGeom prst="rect">
            <a:avLst/>
          </a:prstGeom>
          <a:noFill/>
        </p:spPr>
      </p:pic>
      <p:pic>
        <p:nvPicPr>
          <p:cNvPr id="59401" name="Picture 9" descr="C:\Users\msuznjevic\Desktop\LotroQuest.jpg"/>
          <p:cNvPicPr>
            <a:picLocks noChangeAspect="1" noChangeArrowheads="1"/>
          </p:cNvPicPr>
          <p:nvPr/>
        </p:nvPicPr>
        <p:blipFill>
          <a:blip r:embed="rId6" cstate="print"/>
          <a:srcRect/>
          <a:stretch>
            <a:fillRect/>
          </a:stretch>
        </p:blipFill>
        <p:spPr bwMode="auto">
          <a:xfrm>
            <a:off x="5385048" y="3789040"/>
            <a:ext cx="3888432" cy="2511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circle(in)">
                                      <p:cBhvr>
                                        <p:cTn id="7" dur="2000"/>
                                        <p:tgtEl>
                                          <p:spTgt spid="1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Trading</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7</a:t>
            </a:fld>
            <a:r>
              <a:rPr lang="en-US" dirty="0" smtClean="0"/>
              <a:t> </a:t>
            </a:r>
            <a:r>
              <a:rPr lang="hr-HR" dirty="0" smtClean="0"/>
              <a:t>/</a:t>
            </a:r>
            <a:r>
              <a:rPr lang="en-US" dirty="0" smtClean="0"/>
              <a:t>30</a:t>
            </a:r>
            <a:endParaRPr lang="en-US" dirty="0"/>
          </a:p>
        </p:txBody>
      </p:sp>
      <p:graphicFrame>
        <p:nvGraphicFramePr>
          <p:cNvPr id="6" name="Chart 5"/>
          <p:cNvGraphicFramePr>
            <a:graphicFrameLocks/>
          </p:cNvGraphicFramePr>
          <p:nvPr/>
        </p:nvGraphicFramePr>
        <p:xfrm>
          <a:off x="-447600" y="1124744"/>
          <a:ext cx="6624736"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60419" name="Picture 3" descr="C:\Users\msuznjevic\Desktop\AionTrading.jpg"/>
          <p:cNvPicPr>
            <a:picLocks noChangeAspect="1" noChangeArrowheads="1"/>
          </p:cNvPicPr>
          <p:nvPr/>
        </p:nvPicPr>
        <p:blipFill>
          <a:blip r:embed="rId4" cstate="print"/>
          <a:srcRect/>
          <a:stretch>
            <a:fillRect/>
          </a:stretch>
        </p:blipFill>
        <p:spPr bwMode="auto">
          <a:xfrm>
            <a:off x="5169024" y="1196751"/>
            <a:ext cx="3960440" cy="2475275"/>
          </a:xfrm>
          <a:prstGeom prst="rect">
            <a:avLst/>
          </a:prstGeom>
          <a:noFill/>
        </p:spPr>
      </p:pic>
      <p:pic>
        <p:nvPicPr>
          <p:cNvPr id="60420" name="Picture 4" descr="E:\Dokumenti\Dropbox\My Dropbox\Screenshot\WoWScrnShot_050811_202535.png"/>
          <p:cNvPicPr>
            <a:picLocks noChangeAspect="1" noChangeArrowheads="1"/>
          </p:cNvPicPr>
          <p:nvPr/>
        </p:nvPicPr>
        <p:blipFill>
          <a:blip r:embed="rId5" cstate="print"/>
          <a:srcRect/>
          <a:stretch>
            <a:fillRect/>
          </a:stretch>
        </p:blipFill>
        <p:spPr bwMode="auto">
          <a:xfrm>
            <a:off x="5169024" y="3789040"/>
            <a:ext cx="4010581" cy="2506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heel(4)">
                                      <p:cBhvr>
                                        <p:cTn id="7" dur="2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a:t>
            </a:r>
            <a:r>
              <a:rPr lang="en-US" dirty="0" err="1" smtClean="0"/>
              <a:t>PvP</a:t>
            </a:r>
            <a:r>
              <a:rPr lang="en-US" dirty="0" smtClean="0"/>
              <a:t> combat</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8</a:t>
            </a:fld>
            <a:r>
              <a:rPr lang="en-US" dirty="0" smtClean="0"/>
              <a:t> </a:t>
            </a:r>
            <a:r>
              <a:rPr lang="hr-HR" dirty="0" smtClean="0"/>
              <a:t>/</a:t>
            </a:r>
            <a:r>
              <a:rPr lang="en-US" dirty="0" smtClean="0"/>
              <a:t>30</a:t>
            </a:r>
            <a:endParaRPr lang="en-US" dirty="0"/>
          </a:p>
        </p:txBody>
      </p:sp>
      <p:graphicFrame>
        <p:nvGraphicFramePr>
          <p:cNvPr id="6" name="Chart 5"/>
          <p:cNvGraphicFramePr>
            <a:graphicFrameLocks/>
          </p:cNvGraphicFramePr>
          <p:nvPr/>
        </p:nvGraphicFramePr>
        <p:xfrm>
          <a:off x="-447600" y="1124744"/>
          <a:ext cx="6624736"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61442" name="Picture 2" descr="C:\Users\msuznjevic\Desktop\PvPWaR.jpg"/>
          <p:cNvPicPr>
            <a:picLocks noChangeAspect="1" noChangeArrowheads="1"/>
          </p:cNvPicPr>
          <p:nvPr/>
        </p:nvPicPr>
        <p:blipFill>
          <a:blip r:embed="rId4" cstate="print"/>
          <a:srcRect r="15126"/>
          <a:stretch>
            <a:fillRect/>
          </a:stretch>
        </p:blipFill>
        <p:spPr bwMode="auto">
          <a:xfrm>
            <a:off x="5145471" y="1196752"/>
            <a:ext cx="4040377" cy="2520280"/>
          </a:xfrm>
          <a:prstGeom prst="rect">
            <a:avLst/>
          </a:prstGeom>
          <a:noFill/>
        </p:spPr>
      </p:pic>
      <p:pic>
        <p:nvPicPr>
          <p:cNvPr id="61443" name="Picture 3" descr="C:\Users\msuznjevic\Desktop\DarkfallPvP.jpg"/>
          <p:cNvPicPr>
            <a:picLocks noChangeAspect="1" noChangeArrowheads="1"/>
          </p:cNvPicPr>
          <p:nvPr/>
        </p:nvPicPr>
        <p:blipFill>
          <a:blip r:embed="rId5" cstate="print"/>
          <a:srcRect b="16000"/>
          <a:stretch>
            <a:fillRect/>
          </a:stretch>
        </p:blipFill>
        <p:spPr bwMode="auto">
          <a:xfrm>
            <a:off x="5169024" y="3789040"/>
            <a:ext cx="4032448" cy="2518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circle(in)">
                                      <p:cBhvr>
                                        <p:cTn id="7" dur="2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 Dungeons</a:t>
            </a:r>
            <a:endParaRPr lang="en-US" dirty="0"/>
          </a:p>
        </p:txBody>
      </p:sp>
      <p:sp>
        <p:nvSpPr>
          <p:cNvPr id="4" name="Date Placeholder 3"/>
          <p:cNvSpPr>
            <a:spLocks noGrp="1"/>
          </p:cNvSpPr>
          <p:nvPr>
            <p:ph type="dt" sz="half" idx="10"/>
          </p:nvPr>
        </p:nvSpPr>
        <p:spPr/>
        <p:txBody>
          <a:bodyPr/>
          <a:lstStyle/>
          <a:p>
            <a:pPr>
              <a:defRPr/>
            </a:pPr>
            <a:r>
              <a:rPr lang="en-US" smtClean="0"/>
              <a:t>Ottawa, October 2011</a:t>
            </a:r>
            <a:endParaRPr lang="en-US" dirty="0"/>
          </a:p>
        </p:txBody>
      </p:sp>
      <p:sp>
        <p:nvSpPr>
          <p:cNvPr id="5" name="Slide Number Placeholder 4"/>
          <p:cNvSpPr>
            <a:spLocks noGrp="1"/>
          </p:cNvSpPr>
          <p:nvPr>
            <p:ph type="sldNum" sz="quarter" idx="12"/>
          </p:nvPr>
        </p:nvSpPr>
        <p:spPr/>
        <p:txBody>
          <a:bodyPr/>
          <a:lstStyle/>
          <a:p>
            <a:pPr algn="r">
              <a:defRPr/>
            </a:pPr>
            <a:fld id="{873F3052-8EAF-45A8-9132-C97D4D6F2608}" type="slidenum">
              <a:rPr lang="en-US" smtClean="0"/>
              <a:pPr algn="r">
                <a:defRPr/>
              </a:pPr>
              <a:t>9</a:t>
            </a:fld>
            <a:r>
              <a:rPr lang="en-US" dirty="0" smtClean="0"/>
              <a:t> </a:t>
            </a:r>
            <a:r>
              <a:rPr lang="hr-HR" dirty="0" smtClean="0"/>
              <a:t>/</a:t>
            </a:r>
            <a:r>
              <a:rPr lang="en-US" dirty="0" smtClean="0"/>
              <a:t>30</a:t>
            </a:r>
            <a:endParaRPr lang="en-US" dirty="0"/>
          </a:p>
        </p:txBody>
      </p:sp>
      <p:graphicFrame>
        <p:nvGraphicFramePr>
          <p:cNvPr id="6" name="Chart 5"/>
          <p:cNvGraphicFramePr>
            <a:graphicFrameLocks/>
          </p:cNvGraphicFramePr>
          <p:nvPr/>
        </p:nvGraphicFramePr>
        <p:xfrm>
          <a:off x="-447600" y="1124744"/>
          <a:ext cx="6624736"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62466" name="Picture 2" descr="C:\Users\msuznjevic\Desktop\D&amp;D dungeons.jpg"/>
          <p:cNvPicPr>
            <a:picLocks noChangeAspect="1" noChangeArrowheads="1"/>
          </p:cNvPicPr>
          <p:nvPr/>
        </p:nvPicPr>
        <p:blipFill>
          <a:blip r:embed="rId4" cstate="print"/>
          <a:srcRect t="6250" b="10000"/>
          <a:stretch>
            <a:fillRect/>
          </a:stretch>
        </p:blipFill>
        <p:spPr bwMode="auto">
          <a:xfrm>
            <a:off x="5169024" y="1196752"/>
            <a:ext cx="3960440" cy="2487653"/>
          </a:xfrm>
          <a:prstGeom prst="rect">
            <a:avLst/>
          </a:prstGeom>
          <a:noFill/>
        </p:spPr>
      </p:pic>
      <p:pic>
        <p:nvPicPr>
          <p:cNvPr id="62467" name="Picture 3" descr="C:\Users\msuznjevic\Desktop\AoCDungeon.jpg"/>
          <p:cNvPicPr>
            <a:picLocks noChangeAspect="1" noChangeArrowheads="1"/>
          </p:cNvPicPr>
          <p:nvPr/>
        </p:nvPicPr>
        <p:blipFill>
          <a:blip r:embed="rId5" cstate="print"/>
          <a:srcRect t="937" b="21562"/>
          <a:stretch>
            <a:fillRect/>
          </a:stretch>
        </p:blipFill>
        <p:spPr bwMode="auto">
          <a:xfrm>
            <a:off x="5169024" y="3861048"/>
            <a:ext cx="3960440" cy="2455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circle(in)">
                                      <p:cBhvr>
                                        <p:cTn id="7" dur="2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CE"/>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4291</TotalTime>
  <Words>3748</Words>
  <Application>Microsoft Office PowerPoint</Application>
  <PresentationFormat>A4 Paper (210x297 mm)</PresentationFormat>
  <Paragraphs>395</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Blank Presentation</vt:lpstr>
      <vt:lpstr>Picture</vt:lpstr>
      <vt:lpstr>MMORPG Player Behavior Model based on  Player Action Categories</vt:lpstr>
      <vt:lpstr>Slide 2</vt:lpstr>
      <vt:lpstr>Problem</vt:lpstr>
      <vt:lpstr>Introduction </vt:lpstr>
      <vt:lpstr>Introduction – Player behavior</vt:lpstr>
      <vt:lpstr>Classification - Questing</vt:lpstr>
      <vt:lpstr>Classification - Trading</vt:lpstr>
      <vt:lpstr>Classification - PvP combat</vt:lpstr>
      <vt:lpstr>Classification - Dungeons</vt:lpstr>
      <vt:lpstr>Classification - Raiding</vt:lpstr>
      <vt:lpstr>Classification - Final</vt:lpstr>
      <vt:lpstr>Use case – World of Warcraft</vt:lpstr>
      <vt:lpstr>Methodology</vt:lpstr>
      <vt:lpstr>Results - Session length </vt:lpstr>
      <vt:lpstr>Results - Session length </vt:lpstr>
      <vt:lpstr>Results - Session length</vt:lpstr>
      <vt:lpstr>Results – Player number</vt:lpstr>
      <vt:lpstr>Results – Player number</vt:lpstr>
      <vt:lpstr>Results – Session composition</vt:lpstr>
      <vt:lpstr>Results – Segment duration goodness of fit</vt:lpstr>
      <vt:lpstr>Results – Segment duration goodness of fit</vt:lpstr>
      <vt:lpstr>Results – Segment duration goodness of fit</vt:lpstr>
      <vt:lpstr>Results – Segment duration goodness of fit</vt:lpstr>
      <vt:lpstr>Results – Segment probability</vt:lpstr>
      <vt:lpstr>Results – Segment probability models</vt:lpstr>
      <vt:lpstr>Implementation</vt:lpstr>
      <vt:lpstr>Implementation - GUI</vt:lpstr>
      <vt:lpstr>Implementation - Testing</vt:lpstr>
      <vt:lpstr>Conclusion</vt:lpstr>
      <vt:lpstr>Slide 30</vt:lpstr>
    </vt:vector>
  </TitlesOfParts>
  <Company>ZZT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Alen</dc:creator>
  <cp:lastModifiedBy>ps-vrisak</cp:lastModifiedBy>
  <cp:revision>485</cp:revision>
  <cp:lastPrinted>2000-09-28T09:29:38Z</cp:lastPrinted>
  <dcterms:created xsi:type="dcterms:W3CDTF">2000-09-28T08:01:50Z</dcterms:created>
  <dcterms:modified xsi:type="dcterms:W3CDTF">2011-11-09T02:18:26Z</dcterms:modified>
</cp:coreProperties>
</file>